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312" r:id="rId3"/>
    <p:sldId id="311" r:id="rId4"/>
    <p:sldId id="286" r:id="rId5"/>
    <p:sldId id="278" r:id="rId6"/>
    <p:sldId id="279" r:id="rId7"/>
    <p:sldId id="280" r:id="rId8"/>
    <p:sldId id="281" r:id="rId9"/>
    <p:sldId id="282" r:id="rId10"/>
    <p:sldId id="283" r:id="rId11"/>
    <p:sldId id="284" r:id="rId12"/>
    <p:sldId id="285"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274" r:id="rId37"/>
    <p:sldId id="276" r:id="rId38"/>
    <p:sldId id="275" r:id="rId39"/>
    <p:sldId id="267" r:id="rId40"/>
    <p:sldId id="273" r:id="rId41"/>
    <p:sldId id="265" r:id="rId42"/>
    <p:sldId id="266" r:id="rId43"/>
    <p:sldId id="257" r:id="rId44"/>
    <p:sldId id="258" r:id="rId45"/>
    <p:sldId id="259" r:id="rId46"/>
    <p:sldId id="260" r:id="rId47"/>
    <p:sldId id="261" r:id="rId48"/>
    <p:sldId id="262" r:id="rId49"/>
    <p:sldId id="264" r:id="rId50"/>
    <p:sldId id="268" r:id="rId51"/>
    <p:sldId id="269" r:id="rId52"/>
    <p:sldId id="272" r:id="rId53"/>
    <p:sldId id="271" r:id="rId54"/>
    <p:sldId id="270" r:id="rId55"/>
    <p:sldId id="277"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68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908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38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192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757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1074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2015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8601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8246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4799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76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70692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Unit-ii</a:t>
            </a:r>
            <a:endParaRPr lang="en-US" dirty="0"/>
          </a:p>
        </p:txBody>
      </p:sp>
      <p:sp>
        <p:nvSpPr>
          <p:cNvPr id="3" name="Subtitle 2"/>
          <p:cNvSpPr>
            <a:spLocks noGrp="1"/>
          </p:cNvSpPr>
          <p:nvPr>
            <p:ph type="subTitle" idx="1"/>
          </p:nvPr>
        </p:nvSpPr>
        <p:spPr>
          <a:xfrm>
            <a:off x="1562100" y="3935896"/>
            <a:ext cx="9070848" cy="1203367"/>
          </a:xfrm>
        </p:spPr>
        <p:style>
          <a:lnRef idx="0">
            <a:schemeClr val="accent5"/>
          </a:lnRef>
          <a:fillRef idx="3">
            <a:schemeClr val="accent5"/>
          </a:fillRef>
          <a:effectRef idx="3">
            <a:schemeClr val="accent5"/>
          </a:effectRef>
          <a:fontRef idx="minor">
            <a:schemeClr val="lt1"/>
          </a:fontRef>
        </p:style>
        <p:txBody>
          <a:bodyPr>
            <a:noAutofit/>
          </a:bodyPr>
          <a:lstStyle/>
          <a:p>
            <a:pPr lvl="1"/>
            <a:r>
              <a:rPr lang="en-US" sz="4000"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SimSun-ExtB" panose="02010609060101010101" pitchFamily="49" charset="-122"/>
                <a:cs typeface="Times New Roman" panose="02020603050405020304" pitchFamily="18" charset="0"/>
              </a:rPr>
              <a:t>DATA MINING</a:t>
            </a:r>
            <a:endParaRPr lang="en-US" sz="4000"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SimSun-ExtB"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2892100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3129" r="12824"/>
          <a:stretch/>
        </p:blipFill>
        <p:spPr>
          <a:xfrm>
            <a:off x="596347" y="0"/>
            <a:ext cx="11065565" cy="6858000"/>
          </a:xfrm>
          <a:prstGeom prst="rect">
            <a:avLst/>
          </a:prstGeom>
        </p:spPr>
      </p:pic>
    </p:spTree>
    <p:extLst>
      <p:ext uri="{BB962C8B-B14F-4D97-AF65-F5344CB8AC3E}">
        <p14:creationId xmlns:p14="http://schemas.microsoft.com/office/powerpoint/2010/main" val="4004006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79965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17248448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94" y="0"/>
            <a:ext cx="9720072" cy="1060174"/>
          </a:xfrm>
        </p:spPr>
        <p:txBody>
          <a:bodyPr>
            <a:normAutofit fontScale="90000"/>
          </a:bodyPr>
          <a:lstStyle/>
          <a:p>
            <a:r>
              <a:rPr lang="en-US" dirty="0" smtClean="0"/>
              <a:t/>
            </a:r>
            <a:br>
              <a:rPr lang="en-US" dirty="0" smtClean="0"/>
            </a:br>
            <a:r>
              <a:rPr lang="en-US" dirty="0" smtClean="0"/>
              <a:t>Performance Issues:</a:t>
            </a:r>
            <a:r>
              <a:rPr lang="en-US" dirty="0"/>
              <a:t/>
            </a:r>
            <a:br>
              <a:rPr lang="en-US" dirty="0"/>
            </a:br>
            <a:endParaRPr lang="en-US" dirty="0"/>
          </a:p>
        </p:txBody>
      </p:sp>
      <p:sp>
        <p:nvSpPr>
          <p:cNvPr id="3" name="Content Placeholder 2"/>
          <p:cNvSpPr>
            <a:spLocks noGrp="1"/>
          </p:cNvSpPr>
          <p:nvPr>
            <p:ph idx="1"/>
          </p:nvPr>
        </p:nvSpPr>
        <p:spPr>
          <a:xfrm>
            <a:off x="477078" y="1696277"/>
            <a:ext cx="11529392" cy="5049079"/>
          </a:xfrm>
        </p:spPr>
        <p:txBody>
          <a:bodyPr>
            <a:normAutofit/>
          </a:bodyPr>
          <a:lstStyle/>
          <a:p>
            <a:r>
              <a:rPr lang="en-US" sz="2800" dirty="0" smtClean="0"/>
              <a:t>There </a:t>
            </a:r>
            <a:r>
              <a:rPr lang="en-US" sz="2800" dirty="0"/>
              <a:t>can be performance-related issues such as follows −</a:t>
            </a:r>
          </a:p>
          <a:p>
            <a:r>
              <a:rPr lang="en-US" sz="2800" b="1" dirty="0"/>
              <a:t>Efficiency and scalability of data mining algorithms</a:t>
            </a:r>
            <a:r>
              <a:rPr lang="en-US" sz="2800" dirty="0"/>
              <a:t> − In order to effectively extract the information from huge amount of data in databases, data mining algorithm must be efficient and scalable.</a:t>
            </a:r>
          </a:p>
          <a:p>
            <a:r>
              <a:rPr lang="en-US" sz="2800" b="1" dirty="0"/>
              <a:t>Parallel, distributed, and incremental mining algorithms</a:t>
            </a:r>
            <a:r>
              <a:rPr lang="en-US" sz="2800" dirty="0"/>
              <a:t> − The factors such as huge size of databases, wide distribution of data, and complexity of data mining methods motivate the development of parallel and distributed data mining algorithms. These algorithms divide the data into partitions which is further processed in a parallel fashion. Then the results from the partitions is merged. The incremental algorithms, update databases without mining the data again from scratch.</a:t>
            </a:r>
          </a:p>
          <a:p>
            <a:endParaRPr lang="en-US" sz="2800" dirty="0"/>
          </a:p>
        </p:txBody>
      </p:sp>
    </p:spTree>
    <p:extLst>
      <p:ext uri="{BB962C8B-B14F-4D97-AF65-F5344CB8AC3E}">
        <p14:creationId xmlns:p14="http://schemas.microsoft.com/office/powerpoint/2010/main" val="4223395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720072" cy="1499616"/>
          </a:xfrm>
        </p:spPr>
        <p:txBody>
          <a:bodyPr/>
          <a:lstStyle/>
          <a:p>
            <a:r>
              <a:rPr lang="en-US" dirty="0"/>
              <a:t>Diverse Data Types Issues</a:t>
            </a:r>
            <a:br>
              <a:rPr lang="en-US" dirty="0"/>
            </a:br>
            <a:endParaRPr lang="en-US" dirty="0"/>
          </a:p>
        </p:txBody>
      </p:sp>
      <p:sp>
        <p:nvSpPr>
          <p:cNvPr id="3" name="Content Placeholder 2"/>
          <p:cNvSpPr>
            <a:spLocks noGrp="1"/>
          </p:cNvSpPr>
          <p:nvPr>
            <p:ph idx="1"/>
          </p:nvPr>
        </p:nvSpPr>
        <p:spPr>
          <a:xfrm>
            <a:off x="331304" y="1499616"/>
            <a:ext cx="11860696" cy="5358384"/>
          </a:xfrm>
        </p:spPr>
        <p:txBody>
          <a:bodyPr>
            <a:normAutofit/>
          </a:bodyPr>
          <a:lstStyle/>
          <a:p>
            <a:r>
              <a:rPr lang="en-US" sz="3200" b="1" dirty="0" smtClean="0"/>
              <a:t>Handling </a:t>
            </a:r>
            <a:r>
              <a:rPr lang="en-US" sz="3200" b="1" dirty="0"/>
              <a:t>of relational and complex types of data</a:t>
            </a:r>
            <a:r>
              <a:rPr lang="en-US" sz="3200" dirty="0"/>
              <a:t> − The database may contain complex data objects, multimedia data objects, spatial data, temporal data etc. It is not possible for one system to mine all these kind of data.</a:t>
            </a:r>
          </a:p>
          <a:p>
            <a:r>
              <a:rPr lang="en-US" sz="3200" b="1" dirty="0"/>
              <a:t>Mining information from heterogeneous databases and global information systems</a:t>
            </a:r>
            <a:r>
              <a:rPr lang="en-US" sz="3200" dirty="0"/>
              <a:t> − The data is available at different data sources on LAN or WAN. These data source may be structured, semi structured or unstructured. Therefore mining the knowledge from them adds challenges to data mining</a:t>
            </a:r>
          </a:p>
          <a:p>
            <a:endParaRPr lang="en-US" sz="3200" dirty="0"/>
          </a:p>
        </p:txBody>
      </p:sp>
    </p:spTree>
    <p:extLst>
      <p:ext uri="{BB962C8B-B14F-4D97-AF65-F5344CB8AC3E}">
        <p14:creationId xmlns:p14="http://schemas.microsoft.com/office/powerpoint/2010/main" val="12817011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76" y="0"/>
            <a:ext cx="9720072" cy="861391"/>
          </a:xfrm>
        </p:spPr>
        <p:txBody>
          <a:bodyPr/>
          <a:lstStyle/>
          <a:p>
            <a:r>
              <a:rPr lang="en-US" dirty="0"/>
              <a:t>Data Mining Applications</a:t>
            </a:r>
          </a:p>
        </p:txBody>
      </p:sp>
      <p:sp>
        <p:nvSpPr>
          <p:cNvPr id="3" name="Content Placeholder 2"/>
          <p:cNvSpPr>
            <a:spLocks noGrp="1"/>
          </p:cNvSpPr>
          <p:nvPr>
            <p:ph idx="1"/>
          </p:nvPr>
        </p:nvSpPr>
        <p:spPr>
          <a:xfrm>
            <a:off x="96476" y="1020417"/>
            <a:ext cx="12095524" cy="5837583"/>
          </a:xfrm>
        </p:spPr>
        <p:txBody>
          <a:bodyPr/>
          <a:lstStyle/>
          <a:p>
            <a:r>
              <a:rPr lang="en-US" dirty="0"/>
              <a:t>Mining technology includes lots of applications whose data will be used for analytics.</a:t>
            </a:r>
          </a:p>
          <a:p>
            <a:r>
              <a:rPr lang="en-US" dirty="0"/>
              <a:t>1. Communications - Data mining techniques are employed in the field of communications to forecast the behavior of consumers to create specific and targeted advertising campaigns.</a:t>
            </a:r>
          </a:p>
          <a:p>
            <a:r>
              <a:rPr lang="en-US" dirty="0"/>
              <a:t>2. Insurance - Data mining assists insurance companies to price their products competitively and also to advertise new offerings to their perspective as well as existing clients.</a:t>
            </a:r>
          </a:p>
          <a:p>
            <a:r>
              <a:rPr lang="en-US" dirty="0"/>
              <a:t>3. Education - Data mining can help educators analyze student data, forecast performance levels, and pinpoint the students or even groups of pupils who require more focus. For instance, students who have a weak grasp of </a:t>
            </a:r>
            <a:r>
              <a:rPr lang="en-US" dirty="0" err="1"/>
              <a:t>maths</a:t>
            </a:r>
            <a:r>
              <a:rPr lang="en-US" dirty="0"/>
              <a:t> are likely to be weak.</a:t>
            </a:r>
          </a:p>
          <a:p>
            <a:r>
              <a:rPr lang="en-US" dirty="0"/>
              <a:t>4. Manufacturing - With the aid of Data Mining Manufacturers can predict the wear and tear of their production equipment. They can predict maintenance, which allows them to reduce their costs to reduce the time to repair.</a:t>
            </a:r>
          </a:p>
          <a:p>
            <a:r>
              <a:rPr lang="en-US" dirty="0"/>
              <a:t>5. Banking - Data mining assists the finance industry gain a better understanding of the risks in the market and managing compliance with regulations. It assists banks in identifying likely defaulters and deciding whether or not to issue credit loans, cards, </a:t>
            </a:r>
            <a:r>
              <a:rPr lang="en-US" dirty="0" err="1"/>
              <a:t>etc</a:t>
            </a:r>
            <a:endParaRPr lang="en-US" dirty="0"/>
          </a:p>
          <a:p>
            <a:endParaRPr lang="en-US" dirty="0"/>
          </a:p>
        </p:txBody>
      </p:sp>
    </p:spTree>
    <p:extLst>
      <p:ext uri="{BB962C8B-B14F-4D97-AF65-F5344CB8AC3E}">
        <p14:creationId xmlns:p14="http://schemas.microsoft.com/office/powerpoint/2010/main" val="1747962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1999" cy="6858000"/>
          </a:xfrm>
        </p:spPr>
        <p:txBody>
          <a:bodyPr>
            <a:normAutofit lnSpcReduction="10000"/>
          </a:bodyPr>
          <a:lstStyle/>
          <a:p>
            <a:r>
              <a:rPr lang="en-US" dirty="0"/>
              <a:t>6. Retail - Data Mining methods help retailers stores and malls to find and place the most lucrative items and unknown objects in the most efficient places. They assist store owners in coming up with incentives to encourage customers to spend more.</a:t>
            </a:r>
          </a:p>
          <a:p>
            <a:r>
              <a:rPr lang="en-US" dirty="0"/>
              <a:t>7. Service Providers - Mobile phone service providers and utilities make use of Data Mining to predict the reasons why customers leave their business. They study billing data and customer service interactions as well as complaints and complaints submitted to the company and give the customer a probability score, and provide incentives.</a:t>
            </a:r>
          </a:p>
          <a:p>
            <a:r>
              <a:rPr lang="en-US" dirty="0"/>
              <a:t>8. E-Commerce - Websites that sell products online use Data Mining tasks to offer cross-sells and up-sells on their sites. The most renowned brand is Amazon which uses Data Mining techniques to draw more customers to the </a:t>
            </a:r>
            <a:r>
              <a:rPr lang="en-US" dirty="0" err="1"/>
              <a:t>eCommerce</a:t>
            </a:r>
            <a:r>
              <a:rPr lang="en-US" dirty="0"/>
              <a:t> store.</a:t>
            </a:r>
          </a:p>
          <a:p>
            <a:r>
              <a:rPr lang="en-US" dirty="0"/>
              <a:t>9. Super Markets - Data Mining allows supermarket's develop rules to determine if the customers they serve were most likely to expect. Based on their shopping habits and identifying women shoppers who are likely to be expecting. They could start focusing on products such as baby powder or diapers, baby shops, and more.</a:t>
            </a:r>
          </a:p>
          <a:p>
            <a:r>
              <a:rPr lang="en-US" dirty="0"/>
              <a:t>10. Crime Investigation - Data Mining helps crime investigation agencies in deploying police forces (where is the crime most likely to occur and at what point? ) and for fraud detection who should be searched at the border crossing, action of frauds, etc.</a:t>
            </a:r>
          </a:p>
          <a:p>
            <a:r>
              <a:rPr lang="en-US" dirty="0"/>
              <a:t>11. Optimization of operations - Process mining utilizes data mining strategies to lower costs across various functional areas, allowing companies to function more efficiently. This method has helped uncover bottlenecks that cost money and enhance the decision-making process of business leaders.</a:t>
            </a:r>
          </a:p>
          <a:p>
            <a:endParaRPr lang="en-US" dirty="0"/>
          </a:p>
        </p:txBody>
      </p:sp>
    </p:spTree>
    <p:extLst>
      <p:ext uri="{BB962C8B-B14F-4D97-AF65-F5344CB8AC3E}">
        <p14:creationId xmlns:p14="http://schemas.microsoft.com/office/powerpoint/2010/main" val="3270573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1404" y="0"/>
            <a:ext cx="12130596" cy="6858000"/>
          </a:xfrm>
          <a:prstGeom prst="rect">
            <a:avLst/>
          </a:prstGeom>
        </p:spPr>
      </p:pic>
    </p:spTree>
    <p:extLst>
      <p:ext uri="{BB962C8B-B14F-4D97-AF65-F5344CB8AC3E}">
        <p14:creationId xmlns:p14="http://schemas.microsoft.com/office/powerpoint/2010/main" val="15024405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028"/>
            <a:ext cx="12192000" cy="861390"/>
          </a:xfrm>
        </p:spPr>
        <p:txBody>
          <a:bodyPr>
            <a:noAutofit/>
          </a:bodyPr>
          <a:lstStyle/>
          <a:p>
            <a:r>
              <a:rPr lang="en-US" sz="3200" dirty="0" smtClean="0"/>
              <a:t/>
            </a:r>
            <a:br>
              <a:rPr lang="en-US" sz="3200" dirty="0" smtClean="0"/>
            </a:br>
            <a:r>
              <a:rPr lang="en-US" sz="2800" dirty="0" smtClean="0">
                <a:latin typeface="Times New Roman" panose="02020603050405020304" pitchFamily="18" charset="0"/>
                <a:cs typeface="Times New Roman" panose="02020603050405020304" pitchFamily="18" charset="0"/>
              </a:rPr>
              <a:t>Data </a:t>
            </a:r>
            <a:r>
              <a:rPr lang="en-US" sz="2800" dirty="0">
                <a:latin typeface="Times New Roman" panose="02020603050405020304" pitchFamily="18" charset="0"/>
                <a:cs typeface="Times New Roman" panose="02020603050405020304" pitchFamily="18" charset="0"/>
              </a:rPr>
              <a:t>Mining Techniques</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Techniques</a:t>
            </a:r>
            <a:r>
              <a:rPr lang="en-US" sz="2800" dirty="0">
                <a:latin typeface="Times New Roman" panose="02020603050405020304" pitchFamily="18" charset="0"/>
                <a:cs typeface="Times New Roman" panose="02020603050405020304" pitchFamily="18" charset="0"/>
              </a:rPr>
              <a:t> of data mining can be defined by object-oriented and object-relational databases.</a:t>
            </a:r>
            <a:r>
              <a:rPr lang="en-US" sz="3200" dirty="0"/>
              <a:t/>
            </a:r>
            <a:br>
              <a:rPr lang="en-US" sz="3200" dirty="0"/>
            </a:br>
            <a:endParaRPr lang="en-US" sz="3200" dirty="0"/>
          </a:p>
        </p:txBody>
      </p:sp>
      <p:sp>
        <p:nvSpPr>
          <p:cNvPr id="3" name="Content Placeholder 2"/>
          <p:cNvSpPr>
            <a:spLocks noGrp="1"/>
          </p:cNvSpPr>
          <p:nvPr>
            <p:ph idx="1"/>
          </p:nvPr>
        </p:nvSpPr>
        <p:spPr>
          <a:xfrm>
            <a:off x="225286" y="1126435"/>
            <a:ext cx="11966713" cy="5731565"/>
          </a:xfrm>
        </p:spPr>
        <p:txBody>
          <a:bodyPr>
            <a:normAutofit fontScale="92500" lnSpcReduction="10000"/>
          </a:bodyPr>
          <a:lstStyle/>
          <a:p>
            <a:r>
              <a:rPr lang="en-US" dirty="0"/>
              <a:t>1. Classification</a:t>
            </a:r>
          </a:p>
          <a:p>
            <a:r>
              <a:rPr lang="en-US" dirty="0"/>
              <a:t>This analysis can be used to find important and pertinent data information, as well as metadata. This method of data mining helps to categorize data into various categories.</a:t>
            </a:r>
          </a:p>
          <a:p>
            <a:r>
              <a:rPr lang="en-US" dirty="0"/>
              <a:t>2. Clustering</a:t>
            </a:r>
          </a:p>
          <a:p>
            <a:r>
              <a:rPr lang="en-US" dirty="0"/>
              <a:t>The clustering process is a mining technique that helps to find data that are similar to each other. This helps in understanding the similarities and differences between the data.</a:t>
            </a:r>
          </a:p>
          <a:p>
            <a:r>
              <a:rPr lang="en-US" dirty="0"/>
              <a:t>3. Regression</a:t>
            </a:r>
          </a:p>
          <a:p>
            <a:r>
              <a:rPr lang="en-US" dirty="0"/>
              <a:t>Regression analysis is a method for mining data that identifies and studies the relationships between variables. It can be used to determine the probabilities of a certain variable in light of the presence of additional variables.</a:t>
            </a:r>
          </a:p>
          <a:p>
            <a:r>
              <a:rPr lang="en-US" dirty="0"/>
              <a:t>4. Association Rules</a:t>
            </a:r>
          </a:p>
          <a:p>
            <a:r>
              <a:rPr lang="en-US" dirty="0"/>
              <a:t>This method of data mining assists to discover the relationship between the two and more Items. It finds an undiscovered pattern within the set of data.</a:t>
            </a:r>
          </a:p>
          <a:p>
            <a:r>
              <a:rPr lang="en-US" dirty="0"/>
              <a:t>5. Outer detection</a:t>
            </a:r>
          </a:p>
          <a:p>
            <a:r>
              <a:rPr lang="en-US" dirty="0"/>
              <a:t>This particular type of data mining method is the observations of data elements in the data that don't match the pattern expected or behavior. This technique is used in a wide range of areas like intrusion detection of fraud, fault detection, and so on. Outer detection can also be referred to as Outlier Analysis and Outlier mining.</a:t>
            </a:r>
          </a:p>
          <a:p>
            <a:endParaRPr lang="en-US" dirty="0"/>
          </a:p>
        </p:txBody>
      </p:sp>
    </p:spTree>
    <p:extLst>
      <p:ext uri="{BB962C8B-B14F-4D97-AF65-F5344CB8AC3E}">
        <p14:creationId xmlns:p14="http://schemas.microsoft.com/office/powerpoint/2010/main" val="1532539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032974" cy="6858000"/>
          </a:xfrm>
        </p:spPr>
        <p:txBody>
          <a:bodyPr>
            <a:normAutofit/>
          </a:bodyPr>
          <a:lstStyle/>
          <a:p>
            <a:r>
              <a:rPr lang="en-US" dirty="0"/>
              <a:t>6. Sequential Patterns</a:t>
            </a:r>
          </a:p>
          <a:p>
            <a:r>
              <a:rPr lang="en-US" dirty="0"/>
              <a:t>This technique of data mining helps to identify or discover patterns or trends that are similar in transactions for a specific period.</a:t>
            </a:r>
          </a:p>
          <a:p>
            <a:r>
              <a:rPr lang="en-US" dirty="0"/>
              <a:t>7. Prediction</a:t>
            </a:r>
          </a:p>
          <a:p>
            <a:r>
              <a:rPr lang="en-US" dirty="0"/>
              <a:t>Mining Prediction is a mix with other methods of data mining such as patterns that repeat, trends and clustering, classification, and more. studies past events or events in a proper sequence to anticipate the outcome of a future event.</a:t>
            </a:r>
          </a:p>
          <a:p>
            <a:r>
              <a:rPr lang="en-US" dirty="0"/>
              <a:t>8. Tracking Pattern</a:t>
            </a:r>
          </a:p>
          <a:p>
            <a:r>
              <a:rPr lang="en-US" dirty="0"/>
              <a:t>The tracking of patterns is an essential method for data mining. It involves identifying and monitoring patterns or trends that are present in the data to draw predictions about business results. When an organization has identified trends for sales statistics, say it's time to consider making a decision to take advantage of that knowledge</a:t>
            </a:r>
          </a:p>
          <a:p>
            <a:r>
              <a:rPr lang="en-US" dirty="0" err="1" smtClean="0"/>
              <a:t>Eample</a:t>
            </a:r>
            <a:r>
              <a:rPr lang="en-US" dirty="0" smtClean="0"/>
              <a:t>: A </a:t>
            </a:r>
            <a:r>
              <a:rPr lang="en-US" dirty="0"/>
              <a:t>bank is looking for ways to generate more revenue from credit card transactions. They would like to determine if the user could double if fees were cut by half.</a:t>
            </a:r>
          </a:p>
          <a:p>
            <a:r>
              <a:rPr lang="en-US" dirty="0"/>
              <a:t>Bank has several years of data for average price and credit card balances and the number of payments, use of credit limits, as well as other crucial factors. They build a model to evaluate the effect of the new business policy. The results of the data show that reducing fees by half for customers with a targeted base can boost revenue by 10 million dollars.</a:t>
            </a:r>
          </a:p>
          <a:p>
            <a:endParaRPr lang="en-US" dirty="0"/>
          </a:p>
        </p:txBody>
      </p:sp>
    </p:spTree>
    <p:extLst>
      <p:ext uri="{BB962C8B-B14F-4D97-AF65-F5344CB8AC3E}">
        <p14:creationId xmlns:p14="http://schemas.microsoft.com/office/powerpoint/2010/main" val="3638770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3230" t="9284" r="50408" b="23324"/>
          <a:stretch/>
        </p:blipFill>
        <p:spPr>
          <a:xfrm>
            <a:off x="781877" y="0"/>
            <a:ext cx="6573079" cy="6849259"/>
          </a:xfrm>
          <a:prstGeom prst="rect">
            <a:avLst/>
          </a:prstGeom>
        </p:spPr>
      </p:pic>
    </p:spTree>
    <p:extLst>
      <p:ext uri="{BB962C8B-B14F-4D97-AF65-F5344CB8AC3E}">
        <p14:creationId xmlns:p14="http://schemas.microsoft.com/office/powerpoint/2010/main" val="1163458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20" y="0"/>
            <a:ext cx="9720072" cy="1499616"/>
          </a:xfrm>
        </p:spPr>
        <p:txBody>
          <a:bodyPr/>
          <a:lstStyle/>
          <a:p>
            <a:r>
              <a:rPr lang="en-US" dirty="0"/>
              <a:t>Data Mining Tools</a:t>
            </a:r>
            <a:br>
              <a:rPr lang="en-US" dirty="0"/>
            </a:br>
            <a:endParaRPr lang="en-US" dirty="0"/>
          </a:p>
        </p:txBody>
      </p:sp>
      <p:sp>
        <p:nvSpPr>
          <p:cNvPr id="3" name="Content Placeholder 2"/>
          <p:cNvSpPr>
            <a:spLocks noGrp="1"/>
          </p:cNvSpPr>
          <p:nvPr>
            <p:ph idx="1"/>
          </p:nvPr>
        </p:nvSpPr>
        <p:spPr>
          <a:xfrm>
            <a:off x="251791" y="1298713"/>
            <a:ext cx="11847443" cy="5433391"/>
          </a:xfrm>
        </p:spPr>
        <p:txBody>
          <a:bodyPr>
            <a:normAutofit/>
          </a:bodyPr>
          <a:lstStyle/>
          <a:p>
            <a:r>
              <a:rPr lang="en-US" dirty="0" smtClean="0"/>
              <a:t>Here </a:t>
            </a:r>
            <a:r>
              <a:rPr lang="en-US" dirty="0"/>
              <a:t>are two of the most popular Data Mining tools that are widely used in Industry</a:t>
            </a:r>
          </a:p>
          <a:p>
            <a:r>
              <a:rPr lang="en-US" dirty="0"/>
              <a:t>1. R-language</a:t>
            </a:r>
          </a:p>
          <a:p>
            <a:r>
              <a:rPr lang="en-US" dirty="0"/>
              <a:t>The language r is an open-source tool to use statistical computing and graphics. R offers a variety of classical tests in statistics, time-series analyses classification, as well as graphical methods. It is a powerful data storage and data handling system.</a:t>
            </a:r>
          </a:p>
          <a:p>
            <a:r>
              <a:rPr lang="en-US" dirty="0"/>
              <a:t>2. Oracle Data Mining</a:t>
            </a:r>
          </a:p>
          <a:p>
            <a:r>
              <a:rPr lang="en-US" dirty="0"/>
              <a:t>Oracle Data Mining popularly knowns as ODM is a module within the Oracle Advanced Analytics Database. It is a Data mining tool that lets data analysts produce detailed insights and make mining predictions. Oracle data mining assists in predicting customer behavior and creates profiles for customers. It also identifies cross-selling opportunities.</a:t>
            </a:r>
          </a:p>
          <a:p>
            <a:endParaRPr lang="en-US" dirty="0"/>
          </a:p>
        </p:txBody>
      </p:sp>
    </p:spTree>
    <p:extLst>
      <p:ext uri="{BB962C8B-B14F-4D97-AF65-F5344CB8AC3E}">
        <p14:creationId xmlns:p14="http://schemas.microsoft.com/office/powerpoint/2010/main" val="89372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476" y="0"/>
            <a:ext cx="9720072" cy="1499616"/>
          </a:xfrm>
        </p:spPr>
        <p:txBody>
          <a:bodyPr/>
          <a:lstStyle/>
          <a:p>
            <a:r>
              <a:rPr lang="en-US" dirty="0"/>
              <a:t>Advantages of Data Mining</a:t>
            </a:r>
            <a:br>
              <a:rPr lang="en-US" dirty="0"/>
            </a:br>
            <a:endParaRPr lang="en-US" dirty="0"/>
          </a:p>
        </p:txBody>
      </p:sp>
      <p:sp>
        <p:nvSpPr>
          <p:cNvPr id="3" name="Content Placeholder 2"/>
          <p:cNvSpPr>
            <a:spLocks noGrp="1"/>
          </p:cNvSpPr>
          <p:nvPr>
            <p:ph idx="1"/>
          </p:nvPr>
        </p:nvSpPr>
        <p:spPr>
          <a:xfrm>
            <a:off x="96476" y="1404730"/>
            <a:ext cx="12095524" cy="5453270"/>
          </a:xfrm>
        </p:spPr>
        <p:txBody>
          <a:bodyPr>
            <a:normAutofit/>
          </a:bodyPr>
          <a:lstStyle/>
          <a:p>
            <a:r>
              <a:rPr lang="en-US" dirty="0" smtClean="0"/>
              <a:t>Data </a:t>
            </a:r>
            <a:r>
              <a:rPr lang="en-US" dirty="0"/>
              <a:t>mining is a technique that helps businesses to gather information based on knowledge. It triggers new business questions to develop more ideal models.</a:t>
            </a:r>
          </a:p>
          <a:p>
            <a:r>
              <a:rPr lang="en-US" dirty="0"/>
              <a:t>Data mining assists companies to make profitable changes to production and operation.</a:t>
            </a:r>
          </a:p>
          <a:p>
            <a:r>
              <a:rPr lang="en-US" dirty="0"/>
              <a:t>Data mining is an efficient and cost-effective option when compared with other data mining applications based on statistical data.</a:t>
            </a:r>
          </a:p>
          <a:p>
            <a:r>
              <a:rPr lang="en-US" dirty="0"/>
              <a:t>Data mining can aid in the process of making decisions.</a:t>
            </a:r>
          </a:p>
          <a:p>
            <a:r>
              <a:rPr lang="en-US" dirty="0"/>
              <a:t>Learning of automated forecasting of patterns and patterns automates the discovery of patterns hidden from view.</a:t>
            </a:r>
          </a:p>
          <a:p>
            <a:r>
              <a:rPr lang="en-US" dirty="0"/>
              <a:t>It can be utilized in brand new systems, as well as on existing platforms</a:t>
            </a:r>
          </a:p>
          <a:p>
            <a:r>
              <a:rPr lang="en-US" dirty="0"/>
              <a:t>It's a speedy method that allows users to process large amounts of data in a shorter time by using deep learning algorithms and machine learning algorithms.</a:t>
            </a:r>
          </a:p>
          <a:p>
            <a:r>
              <a:rPr lang="en-US" dirty="0"/>
              <a:t>Clustering or unsupervised learning techniques are employed to identify natural patterns or patterns in the data, even when the group's membership or category was not known previously.</a:t>
            </a:r>
          </a:p>
          <a:p>
            <a:endParaRPr lang="en-US" dirty="0"/>
          </a:p>
        </p:txBody>
      </p:sp>
    </p:spTree>
    <p:extLst>
      <p:ext uri="{BB962C8B-B14F-4D97-AF65-F5344CB8AC3E}">
        <p14:creationId xmlns:p14="http://schemas.microsoft.com/office/powerpoint/2010/main" val="28699290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720072" cy="1499616"/>
          </a:xfrm>
        </p:spPr>
        <p:txBody>
          <a:bodyPr/>
          <a:lstStyle/>
          <a:p>
            <a:r>
              <a:rPr lang="en-US" dirty="0"/>
              <a:t>Disadvantages of Data Mining</a:t>
            </a:r>
            <a:br>
              <a:rPr lang="en-US" dirty="0"/>
            </a:br>
            <a:endParaRPr lang="en-US" dirty="0"/>
          </a:p>
        </p:txBody>
      </p:sp>
      <p:sp>
        <p:nvSpPr>
          <p:cNvPr id="3" name="Content Placeholder 2"/>
          <p:cNvSpPr>
            <a:spLocks noGrp="1"/>
          </p:cNvSpPr>
          <p:nvPr>
            <p:ph idx="1"/>
          </p:nvPr>
        </p:nvSpPr>
        <p:spPr>
          <a:xfrm>
            <a:off x="0" y="1499616"/>
            <a:ext cx="12192000" cy="5358384"/>
          </a:xfrm>
        </p:spPr>
        <p:txBody>
          <a:bodyPr>
            <a:normAutofit/>
          </a:bodyPr>
          <a:lstStyle/>
          <a:p>
            <a:r>
              <a:rPr lang="en-US" dirty="0" smtClean="0"/>
              <a:t>There </a:t>
            </a:r>
            <a:r>
              <a:rPr lang="en-US" dirty="0"/>
              <a:t>is a possibility that companies sell user data of their clients to other companies in exchange for cash. For instance, American Express has sold purchases made by credit cards of their customers to other businesses.</a:t>
            </a:r>
          </a:p>
          <a:p>
            <a:r>
              <a:rPr lang="en-US" dirty="0"/>
              <a:t>Many of the data mining analytics programs are difficult to use and require extensive education to operate.</a:t>
            </a:r>
          </a:p>
          <a:p>
            <a:r>
              <a:rPr lang="en-US" dirty="0"/>
              <a:t>Different data mining tools function in various ways due to the different algorithms utilized in their creation. So, choosing the appropriate data mining software is an extremely difficult job.</a:t>
            </a:r>
          </a:p>
          <a:p>
            <a:r>
              <a:rPr lang="en-US" dirty="0"/>
              <a:t>The techniques used to mine data aren't accurate therefore it could be a cause of serious harm in certain circumstances.</a:t>
            </a:r>
          </a:p>
          <a:p>
            <a:endParaRPr lang="en-US" dirty="0"/>
          </a:p>
        </p:txBody>
      </p:sp>
    </p:spTree>
    <p:extLst>
      <p:ext uri="{BB962C8B-B14F-4D97-AF65-F5344CB8AC3E}">
        <p14:creationId xmlns:p14="http://schemas.microsoft.com/office/powerpoint/2010/main" val="20409990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5894"/>
            <a:ext cx="12192000" cy="6732105"/>
          </a:xfrm>
        </p:spPr>
        <p:txBody>
          <a:bodyPr>
            <a:normAutofit lnSpcReduction="10000"/>
          </a:bodyPr>
          <a:lstStyle/>
          <a:p>
            <a:r>
              <a:rPr lang="en-US" dirty="0"/>
              <a:t>Data Mining Applications</a:t>
            </a:r>
          </a:p>
          <a:p>
            <a:r>
              <a:rPr lang="en-US" dirty="0"/>
              <a:t>Mining technology includes lots of applications whose data will be used for analytics.</a:t>
            </a:r>
          </a:p>
          <a:p>
            <a:r>
              <a:rPr lang="en-US" dirty="0"/>
              <a:t>1. Communications - Data mining techniques are employed in the field of communications to forecast the behavior of consumers to create specific and targeted advertising campaigns.</a:t>
            </a:r>
          </a:p>
          <a:p>
            <a:r>
              <a:rPr lang="en-US" dirty="0"/>
              <a:t>2. Insurance - Data mining assists insurance companies to price their products competitively and also to advertise new offerings to their perspective as well as existing clients.</a:t>
            </a:r>
          </a:p>
          <a:p>
            <a:r>
              <a:rPr lang="en-US" dirty="0"/>
              <a:t>3. Education - Data mining can help educators analyze student data, forecast performance levels, and pinpoint the students or even groups of pupils who require more focus. For instance, students who have a weak grasp of </a:t>
            </a:r>
            <a:r>
              <a:rPr lang="en-US" dirty="0" err="1"/>
              <a:t>maths</a:t>
            </a:r>
            <a:r>
              <a:rPr lang="en-US" dirty="0"/>
              <a:t> are likely to be weak.</a:t>
            </a:r>
          </a:p>
          <a:p>
            <a:r>
              <a:rPr lang="en-US" dirty="0"/>
              <a:t>4. Manufacturing - With the aid of Data Mining Manufacturers can predict the wear and tear of their production equipment. They can predict maintenance, which allows them to reduce their costs to reduce the time to repair.</a:t>
            </a:r>
          </a:p>
          <a:p>
            <a:r>
              <a:rPr lang="en-US" dirty="0"/>
              <a:t>5. Banking - Data mining assists the finance industry gain a better understanding of the risks in the market and managing compliance with regulations. It assists banks in identifying likely defaulters and deciding whether or not to issue credit loans, cards, etc.</a:t>
            </a:r>
          </a:p>
          <a:p>
            <a:r>
              <a:rPr lang="en-US" dirty="0"/>
              <a:t>6. Retail - Data Mining methods help retailers stores and malls to find and place the most lucrative items and unknown objects in the most efficient places. They assist store owners in coming up with incentives to encourage customers to spend more</a:t>
            </a:r>
            <a:r>
              <a:rPr lang="en-US" dirty="0" smtClean="0"/>
              <a:t>.</a:t>
            </a:r>
            <a:endParaRPr lang="en-US" dirty="0"/>
          </a:p>
        </p:txBody>
      </p:sp>
    </p:spTree>
    <p:extLst>
      <p:ext uri="{BB962C8B-B14F-4D97-AF65-F5344CB8AC3E}">
        <p14:creationId xmlns:p14="http://schemas.microsoft.com/office/powerpoint/2010/main" val="3900398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017" y="92764"/>
            <a:ext cx="11966714" cy="6626087"/>
          </a:xfrm>
        </p:spPr>
        <p:txBody>
          <a:bodyPr/>
          <a:lstStyle/>
          <a:p>
            <a:r>
              <a:rPr lang="en-US" dirty="0"/>
              <a:t>7. Service Providers - Mobile phone service providers and utilities make use of Data Mining to predict the reasons why customers leave their business. They study billing data and customer service interactions as well as complaints and complaints submitted to the company and give the customer a probability score, and provide incentives.</a:t>
            </a:r>
          </a:p>
          <a:p>
            <a:r>
              <a:rPr lang="en-US" dirty="0"/>
              <a:t>8. E-Commerce - Websites that sell products online use Data Mining tasks to offer cross-sells and up-sells on their sites. The most renowned brand is Amazon which uses Data Mining techniques to draw more customers to the </a:t>
            </a:r>
            <a:r>
              <a:rPr lang="en-US" dirty="0" err="1"/>
              <a:t>eCommerce</a:t>
            </a:r>
            <a:r>
              <a:rPr lang="en-US" dirty="0"/>
              <a:t> store.</a:t>
            </a:r>
          </a:p>
          <a:p>
            <a:r>
              <a:rPr lang="en-US" dirty="0"/>
              <a:t>9. Super Markets - Data Mining allows supermarket's develop rules to determine if the customers they serve were most likely to expect. Based on their shopping habits and identifying women shoppers who are likely to be expecting. They could start focusing on products such as baby powder or diapers, baby shops, and more.</a:t>
            </a:r>
          </a:p>
          <a:p>
            <a:r>
              <a:rPr lang="en-US" dirty="0"/>
              <a:t>10. Crime Investigation - Data Mining helps crime investigation agencies in deploying police forces (where is the crime most likely to occur and at what point? ) and for fraud detection who should be searched at the border crossing, action of frauds, etc.</a:t>
            </a:r>
          </a:p>
          <a:p>
            <a:r>
              <a:rPr lang="en-US" dirty="0"/>
              <a:t>11. Optimization of operations - Process mining utilizes data mining strategies to lower costs across various functional areas, allowing companies to function more efficiently. This method has helped uncover bottlenecks that cost money and enhance the decision-making process of business leaders</a:t>
            </a:r>
          </a:p>
          <a:p>
            <a:endParaRPr lang="en-US" dirty="0"/>
          </a:p>
        </p:txBody>
      </p:sp>
    </p:spTree>
    <p:extLst>
      <p:ext uri="{BB962C8B-B14F-4D97-AF65-F5344CB8AC3E}">
        <p14:creationId xmlns:p14="http://schemas.microsoft.com/office/powerpoint/2010/main" val="5077537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269" r="15065" b="7541"/>
          <a:stretch/>
        </p:blipFill>
        <p:spPr>
          <a:xfrm>
            <a:off x="874643" y="-1"/>
            <a:ext cx="10747514" cy="6803961"/>
          </a:xfrm>
          <a:prstGeom prst="rect">
            <a:avLst/>
          </a:prstGeom>
        </p:spPr>
      </p:pic>
    </p:spTree>
    <p:extLst>
      <p:ext uri="{BB962C8B-B14F-4D97-AF65-F5344CB8AC3E}">
        <p14:creationId xmlns:p14="http://schemas.microsoft.com/office/powerpoint/2010/main" val="41972301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167" r="15167" b="7201"/>
          <a:stretch/>
        </p:blipFill>
        <p:spPr>
          <a:xfrm>
            <a:off x="1024128" y="0"/>
            <a:ext cx="9617368" cy="6788426"/>
          </a:xfrm>
          <a:prstGeom prst="rect">
            <a:avLst/>
          </a:prstGeom>
        </p:spPr>
      </p:pic>
    </p:spTree>
    <p:extLst>
      <p:ext uri="{BB962C8B-B14F-4D97-AF65-F5344CB8AC3E}">
        <p14:creationId xmlns:p14="http://schemas.microsoft.com/office/powerpoint/2010/main" val="3114496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065" r="15777" b="8469"/>
          <a:stretch/>
        </p:blipFill>
        <p:spPr>
          <a:xfrm>
            <a:off x="1024128" y="0"/>
            <a:ext cx="9431837" cy="6858000"/>
          </a:xfrm>
          <a:prstGeom prst="rect">
            <a:avLst/>
          </a:prstGeom>
        </p:spPr>
      </p:pic>
    </p:spTree>
    <p:extLst>
      <p:ext uri="{BB962C8B-B14F-4D97-AF65-F5344CB8AC3E}">
        <p14:creationId xmlns:p14="http://schemas.microsoft.com/office/powerpoint/2010/main" val="35222146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370" r="15675" b="7744"/>
          <a:stretch/>
        </p:blipFill>
        <p:spPr>
          <a:xfrm>
            <a:off x="1166190" y="0"/>
            <a:ext cx="9578009" cy="6858000"/>
          </a:xfrm>
          <a:prstGeom prst="rect">
            <a:avLst/>
          </a:prstGeom>
        </p:spPr>
      </p:pic>
    </p:spTree>
    <p:extLst>
      <p:ext uri="{BB962C8B-B14F-4D97-AF65-F5344CB8AC3E}">
        <p14:creationId xmlns:p14="http://schemas.microsoft.com/office/powerpoint/2010/main" val="2091933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167" r="15777" b="8651"/>
          <a:stretch/>
        </p:blipFill>
        <p:spPr>
          <a:xfrm>
            <a:off x="1192695" y="0"/>
            <a:ext cx="9802485" cy="6858000"/>
          </a:xfrm>
          <a:prstGeom prst="rect">
            <a:avLst/>
          </a:prstGeom>
        </p:spPr>
      </p:pic>
    </p:spTree>
    <p:extLst>
      <p:ext uri="{BB962C8B-B14F-4D97-AF65-F5344CB8AC3E}">
        <p14:creationId xmlns:p14="http://schemas.microsoft.com/office/powerpoint/2010/main" val="824456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806" y="427251"/>
            <a:ext cx="9720072" cy="1499616"/>
          </a:xfrm>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4861" t="12727" r="13741" b="15533"/>
          <a:stretch/>
        </p:blipFill>
        <p:spPr>
          <a:xfrm>
            <a:off x="0" y="0"/>
            <a:ext cx="12192000" cy="6782542"/>
          </a:xfrm>
          <a:prstGeom prst="rect">
            <a:avLst/>
          </a:prstGeom>
        </p:spPr>
      </p:pic>
    </p:spTree>
    <p:extLst>
      <p:ext uri="{BB962C8B-B14F-4D97-AF65-F5344CB8AC3E}">
        <p14:creationId xmlns:p14="http://schemas.microsoft.com/office/powerpoint/2010/main" val="17361336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269" r="15778" b="8469"/>
          <a:stretch/>
        </p:blipFill>
        <p:spPr>
          <a:xfrm>
            <a:off x="1139687" y="0"/>
            <a:ext cx="9837377" cy="6858000"/>
          </a:xfrm>
          <a:prstGeom prst="rect">
            <a:avLst/>
          </a:prstGeom>
        </p:spPr>
      </p:pic>
    </p:spTree>
    <p:extLst>
      <p:ext uri="{BB962C8B-B14F-4D97-AF65-F5344CB8AC3E}">
        <p14:creationId xmlns:p14="http://schemas.microsoft.com/office/powerpoint/2010/main" val="1582821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4558" t="-363" r="15775" b="7383"/>
          <a:stretch/>
        </p:blipFill>
        <p:spPr>
          <a:xfrm>
            <a:off x="1024127" y="0"/>
            <a:ext cx="9392081" cy="6801678"/>
          </a:xfrm>
          <a:prstGeom prst="rect">
            <a:avLst/>
          </a:prstGeom>
        </p:spPr>
      </p:pic>
    </p:spTree>
    <p:extLst>
      <p:ext uri="{BB962C8B-B14F-4D97-AF65-F5344CB8AC3E}">
        <p14:creationId xmlns:p14="http://schemas.microsoft.com/office/powerpoint/2010/main" val="692548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167" t="2038" r="15982" b="8832"/>
          <a:stretch/>
        </p:blipFill>
        <p:spPr>
          <a:xfrm>
            <a:off x="1245705" y="0"/>
            <a:ext cx="9382538" cy="6828712"/>
          </a:xfrm>
          <a:prstGeom prst="rect">
            <a:avLst/>
          </a:prstGeom>
        </p:spPr>
      </p:pic>
    </p:spTree>
    <p:extLst>
      <p:ext uri="{BB962C8B-B14F-4D97-AF65-F5344CB8AC3E}">
        <p14:creationId xmlns:p14="http://schemas.microsoft.com/office/powerpoint/2010/main" val="2901165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167" t="1993" r="14962" b="5751"/>
          <a:stretch/>
        </p:blipFill>
        <p:spPr>
          <a:xfrm>
            <a:off x="1024128" y="0"/>
            <a:ext cx="9325820" cy="6922994"/>
          </a:xfrm>
          <a:prstGeom prst="rect">
            <a:avLst/>
          </a:prstGeom>
        </p:spPr>
      </p:pic>
    </p:spTree>
    <p:extLst>
      <p:ext uri="{BB962C8B-B14F-4D97-AF65-F5344CB8AC3E}">
        <p14:creationId xmlns:p14="http://schemas.microsoft.com/office/powerpoint/2010/main" val="4318104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4963" t="2401" r="15880" b="7019"/>
          <a:stretch/>
        </p:blipFill>
        <p:spPr>
          <a:xfrm>
            <a:off x="1139687" y="0"/>
            <a:ext cx="9604513" cy="6899328"/>
          </a:xfrm>
          <a:prstGeom prst="rect">
            <a:avLst/>
          </a:prstGeom>
        </p:spPr>
      </p:pic>
    </p:spTree>
    <p:extLst>
      <p:ext uri="{BB962C8B-B14F-4D97-AF65-F5344CB8AC3E}">
        <p14:creationId xmlns:p14="http://schemas.microsoft.com/office/powerpoint/2010/main" val="39845996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4964" r="15064" b="6685"/>
          <a:stretch/>
        </p:blipFill>
        <p:spPr>
          <a:xfrm>
            <a:off x="742121" y="0"/>
            <a:ext cx="9475305" cy="6882353"/>
          </a:xfrm>
          <a:prstGeom prst="rect">
            <a:avLst/>
          </a:prstGeom>
        </p:spPr>
      </p:pic>
    </p:spTree>
    <p:extLst>
      <p:ext uri="{BB962C8B-B14F-4D97-AF65-F5344CB8AC3E}">
        <p14:creationId xmlns:p14="http://schemas.microsoft.com/office/powerpoint/2010/main" val="39325126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5082" t="5797" b="-5797"/>
          <a:stretch/>
        </p:blipFill>
        <p:spPr>
          <a:xfrm>
            <a:off x="0" y="-135835"/>
            <a:ext cx="12192000" cy="7315200"/>
          </a:xfrm>
          <a:prstGeom prst="rect">
            <a:avLst/>
          </a:prstGeom>
        </p:spPr>
      </p:pic>
    </p:spTree>
    <p:extLst>
      <p:ext uri="{BB962C8B-B14F-4D97-AF65-F5344CB8AC3E}">
        <p14:creationId xmlns:p14="http://schemas.microsoft.com/office/powerpoint/2010/main" val="17342247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t="17004"/>
          <a:stretch/>
        </p:blipFill>
        <p:spPr>
          <a:xfrm>
            <a:off x="-1" y="0"/>
            <a:ext cx="12192001" cy="6857999"/>
          </a:xfrm>
          <a:prstGeom prst="rect">
            <a:avLst/>
          </a:prstGeom>
        </p:spPr>
      </p:pic>
    </p:spTree>
    <p:extLst>
      <p:ext uri="{BB962C8B-B14F-4D97-AF65-F5344CB8AC3E}">
        <p14:creationId xmlns:p14="http://schemas.microsoft.com/office/powerpoint/2010/main" val="21747949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7175" y="-228600"/>
            <a:ext cx="12449175" cy="7315200"/>
          </a:xfrm>
          <a:prstGeom prst="rect">
            <a:avLst/>
          </a:prstGeom>
        </p:spPr>
      </p:pic>
      <p:pic>
        <p:nvPicPr>
          <p:cNvPr id="5" name="Picture 4"/>
          <p:cNvPicPr>
            <a:picLocks noChangeAspect="1"/>
          </p:cNvPicPr>
          <p:nvPr/>
        </p:nvPicPr>
        <p:blipFill>
          <a:blip r:embed="rId2"/>
          <a:stretch>
            <a:fillRect/>
          </a:stretch>
        </p:blipFill>
        <p:spPr>
          <a:xfrm>
            <a:off x="-257175" y="-228600"/>
            <a:ext cx="12449175" cy="7315200"/>
          </a:xfrm>
          <a:prstGeom prst="rect">
            <a:avLst/>
          </a:prstGeom>
        </p:spPr>
      </p:pic>
    </p:spTree>
    <p:extLst>
      <p:ext uri="{BB962C8B-B14F-4D97-AF65-F5344CB8AC3E}">
        <p14:creationId xmlns:p14="http://schemas.microsoft.com/office/powerpoint/2010/main" val="679400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6694"/>
          <a:stretch/>
        </p:blipFill>
        <p:spPr>
          <a:xfrm>
            <a:off x="0" y="-228600"/>
            <a:ext cx="12601575" cy="7315200"/>
          </a:xfrm>
          <a:prstGeom prst="rect">
            <a:avLst/>
          </a:prstGeom>
        </p:spPr>
      </p:pic>
    </p:spTree>
    <p:extLst>
      <p:ext uri="{BB962C8B-B14F-4D97-AF65-F5344CB8AC3E}">
        <p14:creationId xmlns:p14="http://schemas.microsoft.com/office/powerpoint/2010/main" val="2813123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320" y="492451"/>
            <a:ext cx="9720072" cy="1499616"/>
          </a:xfrm>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83904" y="-1"/>
            <a:ext cx="10581661" cy="6835439"/>
          </a:xfrm>
          <a:prstGeom prst="rect">
            <a:avLst/>
          </a:prstGeom>
        </p:spPr>
      </p:pic>
    </p:spTree>
    <p:extLst>
      <p:ext uri="{BB962C8B-B14F-4D97-AF65-F5344CB8AC3E}">
        <p14:creationId xmlns:p14="http://schemas.microsoft.com/office/powerpoint/2010/main" val="23529086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32195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0157" t="5661"/>
          <a:stretch/>
        </p:blipFill>
        <p:spPr>
          <a:xfrm>
            <a:off x="185530" y="0"/>
            <a:ext cx="11834191" cy="6901070"/>
          </a:xfrm>
          <a:prstGeom prst="rect">
            <a:avLst/>
          </a:prstGeom>
        </p:spPr>
      </p:pic>
    </p:spTree>
    <p:extLst>
      <p:ext uri="{BB962C8B-B14F-4D97-AF65-F5344CB8AC3E}">
        <p14:creationId xmlns:p14="http://schemas.microsoft.com/office/powerpoint/2010/main" val="39636830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203"/>
          <a:stretch/>
        </p:blipFill>
        <p:spPr>
          <a:xfrm>
            <a:off x="119268" y="0"/>
            <a:ext cx="12072732" cy="7315200"/>
          </a:xfrm>
          <a:prstGeom prst="rect">
            <a:avLst/>
          </a:prstGeom>
        </p:spPr>
      </p:pic>
    </p:spTree>
    <p:extLst>
      <p:ext uri="{BB962C8B-B14F-4D97-AF65-F5344CB8AC3E}">
        <p14:creationId xmlns:p14="http://schemas.microsoft.com/office/powerpoint/2010/main" val="18904322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4786"/>
            <a:ext cx="10058400" cy="1371600"/>
          </a:xfrm>
        </p:spPr>
        <p:txBody>
          <a:bodyPr>
            <a:normAutofit fontScale="90000"/>
          </a:bodyPr>
          <a:lstStyle/>
          <a:p>
            <a:r>
              <a:rPr lang="en-US" dirty="0" smtClean="0"/>
              <a:t>Data mining:</a:t>
            </a:r>
            <a:r>
              <a:rPr lang="en-US" dirty="0"/>
              <a:t> </a:t>
            </a:r>
            <a:r>
              <a:rPr lang="en-US" sz="3100" dirty="0"/>
              <a:t>Data </a:t>
            </a:r>
            <a:r>
              <a:rPr lang="en-US" sz="3100" dirty="0" smtClean="0"/>
              <a:t>mining is defined as procedure of extracting information from huge set of data.</a:t>
            </a:r>
            <a:br>
              <a:rPr lang="en-US" sz="3100" dirty="0" smtClean="0"/>
            </a:br>
            <a:r>
              <a:rPr lang="en-US" sz="3100" dirty="0" smtClean="0"/>
              <a:t>It is also known as mining knowledge from data.</a:t>
            </a:r>
            <a:endParaRPr lang="en-US" sz="3100" dirty="0"/>
          </a:p>
        </p:txBody>
      </p:sp>
      <p:sp>
        <p:nvSpPr>
          <p:cNvPr id="3" name="Content Placeholder 2"/>
          <p:cNvSpPr>
            <a:spLocks noGrp="1"/>
          </p:cNvSpPr>
          <p:nvPr>
            <p:ph idx="1"/>
          </p:nvPr>
        </p:nvSpPr>
        <p:spPr>
          <a:xfrm>
            <a:off x="185529" y="1815547"/>
            <a:ext cx="11807687" cy="4784035"/>
          </a:xfrm>
        </p:spPr>
        <p:txBody>
          <a:bodyPr/>
          <a:lstStyle/>
          <a:p>
            <a:r>
              <a:rPr lang="en-US" sz="2000" dirty="0" smtClean="0"/>
              <a:t>What types of data can be mined .?</a:t>
            </a:r>
          </a:p>
          <a:p>
            <a:r>
              <a:rPr lang="en-US" dirty="0" smtClean="0"/>
              <a:t>Data can be mined in 3 types of data.</a:t>
            </a:r>
          </a:p>
          <a:p>
            <a:r>
              <a:rPr lang="en-US" dirty="0" smtClean="0"/>
              <a:t>1.database data(RDBMS):A data base usually controlled by </a:t>
            </a:r>
            <a:r>
              <a:rPr lang="en-US" dirty="0" err="1" smtClean="0"/>
              <a:t>dbms,in</a:t>
            </a:r>
            <a:r>
              <a:rPr lang="en-US" dirty="0" smtClean="0"/>
              <a:t> </a:t>
            </a:r>
            <a:r>
              <a:rPr lang="en-US" dirty="0" err="1" smtClean="0"/>
              <a:t>dbms</a:t>
            </a:r>
            <a:r>
              <a:rPr lang="en-US" dirty="0" smtClean="0"/>
              <a:t> data is stored in rows (tuple) and columns(</a:t>
            </a:r>
            <a:r>
              <a:rPr lang="en-US" dirty="0" err="1" smtClean="0"/>
              <a:t>ttributes</a:t>
            </a:r>
            <a:r>
              <a:rPr lang="en-US" dirty="0" smtClean="0"/>
              <a:t>) of tables to make the processing of data.</a:t>
            </a:r>
          </a:p>
          <a:p>
            <a:r>
              <a:rPr lang="en-US" dirty="0" smtClean="0"/>
              <a:t>In database data can be easily </a:t>
            </a:r>
            <a:r>
              <a:rPr lang="en-US" dirty="0" err="1" smtClean="0"/>
              <a:t>accessed,mananged</a:t>
            </a:r>
            <a:r>
              <a:rPr lang="en-US" dirty="0" smtClean="0"/>
              <a:t>, modifies, updated, controlled and organized. </a:t>
            </a:r>
            <a:endParaRPr lang="en-US" dirty="0"/>
          </a:p>
          <a:p>
            <a:r>
              <a:rPr lang="en-US" dirty="0" smtClean="0"/>
              <a:t>Most data bases use structural query language for writing and query the data.</a:t>
            </a:r>
          </a:p>
          <a:p>
            <a:r>
              <a:rPr lang="en-US" dirty="0" smtClean="0"/>
              <a:t>While mining data bases we can search for trends or data patterns.</a:t>
            </a:r>
          </a:p>
          <a:p>
            <a:r>
              <a:rPr lang="en-US" dirty="0" smtClean="0"/>
              <a:t>Ex: </a:t>
            </a:r>
            <a:r>
              <a:rPr lang="en-US" dirty="0" err="1" smtClean="0"/>
              <a:t>max,min,count,total,rank,mode,median</a:t>
            </a:r>
            <a:r>
              <a:rPr lang="en-US" dirty="0" smtClean="0"/>
              <a:t>.</a:t>
            </a:r>
          </a:p>
          <a:p>
            <a:r>
              <a:rPr lang="en-US" dirty="0" smtClean="0"/>
              <a:t>Different types of data can be mined</a:t>
            </a:r>
          </a:p>
          <a:p>
            <a:r>
              <a:rPr lang="en-US" dirty="0" err="1" smtClean="0"/>
              <a:t>Anlysing</a:t>
            </a:r>
            <a:r>
              <a:rPr lang="en-US" dirty="0" smtClean="0"/>
              <a:t> customer data to predict the credit risk of new customers based on </a:t>
            </a:r>
            <a:r>
              <a:rPr lang="en-US" dirty="0" err="1" smtClean="0"/>
              <a:t>rawdata</a:t>
            </a:r>
            <a:r>
              <a:rPr lang="en-US" dirty="0" smtClean="0"/>
              <a:t>.</a:t>
            </a:r>
            <a:endParaRPr lang="en-US" dirty="0"/>
          </a:p>
        </p:txBody>
      </p:sp>
    </p:spTree>
    <p:extLst>
      <p:ext uri="{BB962C8B-B14F-4D97-AF65-F5344CB8AC3E}">
        <p14:creationId xmlns:p14="http://schemas.microsoft.com/office/powerpoint/2010/main" val="35716958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23" y="251791"/>
            <a:ext cx="11820938" cy="2451652"/>
          </a:xfrm>
        </p:spPr>
        <p:txBody>
          <a:bodyPr>
            <a:normAutofit/>
          </a:bodyPr>
          <a:lstStyle/>
          <a:p>
            <a:r>
              <a:rPr lang="en-US" sz="4000" b="1" dirty="0" smtClean="0">
                <a:solidFill>
                  <a:srgbClr val="00B050"/>
                </a:solidFill>
              </a:rPr>
              <a:t>Data warehouse data</a:t>
            </a:r>
            <a:r>
              <a:rPr lang="en-US" sz="4000" dirty="0" smtClean="0"/>
              <a:t>: </a:t>
            </a:r>
            <a:r>
              <a:rPr lang="en-US" sz="3100" dirty="0" smtClean="0">
                <a:solidFill>
                  <a:schemeClr val="tx1"/>
                </a:solidFill>
              </a:rPr>
              <a:t>collection of data integrated from different sources with querying  data decision making on data.</a:t>
            </a:r>
            <a:br>
              <a:rPr lang="en-US" sz="3100" dirty="0" smtClean="0">
                <a:solidFill>
                  <a:schemeClr val="tx1"/>
                </a:solidFill>
              </a:rPr>
            </a:br>
            <a:r>
              <a:rPr lang="en-US" sz="3100" dirty="0" smtClean="0">
                <a:solidFill>
                  <a:schemeClr val="tx1"/>
                </a:solidFill>
              </a:rPr>
              <a:t>In </a:t>
            </a:r>
            <a:r>
              <a:rPr lang="en-US" sz="3200" b="1" dirty="0">
                <a:solidFill>
                  <a:srgbClr val="00B050"/>
                </a:solidFill>
              </a:rPr>
              <a:t>Data warehouse </a:t>
            </a:r>
            <a:r>
              <a:rPr lang="en-US" sz="3200" b="1" dirty="0" smtClean="0">
                <a:solidFill>
                  <a:srgbClr val="00B050"/>
                </a:solidFill>
              </a:rPr>
              <a:t>,d</a:t>
            </a:r>
            <a:r>
              <a:rPr lang="en-US" sz="3100" dirty="0" smtClean="0">
                <a:solidFill>
                  <a:schemeClr val="tx1"/>
                </a:solidFill>
              </a:rPr>
              <a:t>ata is stored in multidimensional structure(data cube) where each dimension is each attribute.</a:t>
            </a:r>
            <a:br>
              <a:rPr lang="en-US" sz="3100" dirty="0" smtClean="0">
                <a:solidFill>
                  <a:schemeClr val="tx1"/>
                </a:solidFill>
              </a:rPr>
            </a:br>
            <a:endParaRPr lang="en-US" sz="4000" dirty="0">
              <a:solidFill>
                <a:schemeClr val="tx1"/>
              </a:solidFill>
            </a:endParaRPr>
          </a:p>
        </p:txBody>
      </p:sp>
      <p:sp>
        <p:nvSpPr>
          <p:cNvPr id="3" name="Content Placeholder 2"/>
          <p:cNvSpPr>
            <a:spLocks noGrp="1"/>
          </p:cNvSpPr>
          <p:nvPr>
            <p:ph idx="1"/>
          </p:nvPr>
        </p:nvSpPr>
        <p:spPr>
          <a:xfrm>
            <a:off x="265043" y="2213113"/>
            <a:ext cx="11688417" cy="4452730"/>
          </a:xfrm>
        </p:spPr>
        <p:txBody>
          <a:bodyPr/>
          <a:lstStyle/>
          <a:p>
            <a:endParaRPr lang="en-US" dirty="0"/>
          </a:p>
        </p:txBody>
      </p:sp>
    </p:spTree>
    <p:extLst>
      <p:ext uri="{BB962C8B-B14F-4D97-AF65-F5344CB8AC3E}">
        <p14:creationId xmlns:p14="http://schemas.microsoft.com/office/powerpoint/2010/main" val="2426879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91" y="132523"/>
            <a:ext cx="11675166" cy="1970598"/>
          </a:xfrm>
        </p:spPr>
        <p:txBody>
          <a:bodyPr>
            <a:normAutofit/>
          </a:bodyPr>
          <a:lstStyle/>
          <a:p>
            <a:r>
              <a:rPr lang="en-US" sz="3600" b="1" dirty="0" smtClean="0"/>
              <a:t>TR</a:t>
            </a:r>
            <a:r>
              <a:rPr lang="en-US" sz="3600" b="1" dirty="0" smtClean="0">
                <a:solidFill>
                  <a:schemeClr val="tx1"/>
                </a:solidFill>
              </a:rPr>
              <a:t>ADITIONAL DATABASE</a:t>
            </a:r>
            <a:r>
              <a:rPr lang="en-US" sz="3600" dirty="0" smtClean="0">
                <a:solidFill>
                  <a:schemeClr val="tx1"/>
                </a:solidFill>
              </a:rPr>
              <a:t>:  Each record is called as transaction(sales, </a:t>
            </a:r>
            <a:r>
              <a:rPr lang="en-US" sz="3600" dirty="0" err="1" smtClean="0">
                <a:solidFill>
                  <a:schemeClr val="tx1"/>
                </a:solidFill>
              </a:rPr>
              <a:t>flightbooking</a:t>
            </a:r>
            <a:r>
              <a:rPr lang="en-US" sz="3600" dirty="0" smtClean="0">
                <a:solidFill>
                  <a:schemeClr val="tx1"/>
                </a:solidFill>
              </a:rPr>
              <a:t>, </a:t>
            </a:r>
            <a:r>
              <a:rPr lang="en-US" sz="3600" dirty="0" err="1" smtClean="0">
                <a:solidFill>
                  <a:schemeClr val="tx1"/>
                </a:solidFill>
              </a:rPr>
              <a:t>userclicks</a:t>
            </a:r>
            <a:r>
              <a:rPr lang="en-US" sz="3600" dirty="0" smtClean="0">
                <a:solidFill>
                  <a:schemeClr val="tx1"/>
                </a:solidFill>
              </a:rPr>
              <a:t> on webpages.</a:t>
            </a:r>
            <a:r>
              <a:rPr lang="en-US" dirty="0" smtClean="0">
                <a:solidFill>
                  <a:schemeClr val="tx1"/>
                </a:solidFill>
              </a:rPr>
              <a:t/>
            </a:r>
            <a:br>
              <a:rPr lang="en-US" dirty="0" smtClean="0">
                <a:solidFill>
                  <a:schemeClr val="tx1"/>
                </a:solidFill>
              </a:rPr>
            </a:br>
            <a:r>
              <a:rPr lang="en-US" sz="3100" dirty="0" smtClean="0">
                <a:solidFill>
                  <a:schemeClr val="tx1"/>
                </a:solidFill>
              </a:rPr>
              <a:t>Each transaction has </a:t>
            </a:r>
            <a:r>
              <a:rPr lang="en-US" sz="3100" dirty="0">
                <a:solidFill>
                  <a:schemeClr val="tx1"/>
                </a:solidFill>
              </a:rPr>
              <a:t> transaction </a:t>
            </a:r>
            <a:r>
              <a:rPr lang="en-US" sz="3100" dirty="0" smtClean="0">
                <a:solidFill>
                  <a:schemeClr val="tx1"/>
                </a:solidFill>
              </a:rPr>
              <a:t>ID ,list other items m</a:t>
            </a:r>
            <a:r>
              <a:rPr lang="en-US" sz="3100" dirty="0">
                <a:solidFill>
                  <a:schemeClr val="tx1"/>
                </a:solidFill>
              </a:rPr>
              <a:t> transaction </a:t>
            </a:r>
            <a:r>
              <a:rPr lang="en-US" sz="3100" dirty="0" smtClean="0">
                <a:solidFill>
                  <a:schemeClr val="tx1"/>
                </a:solidFill>
              </a:rPr>
              <a:t>king </a:t>
            </a:r>
            <a:r>
              <a:rPr lang="en-US" sz="3100" dirty="0">
                <a:solidFill>
                  <a:schemeClr val="tx1"/>
                </a:solidFill>
              </a:rPr>
              <a:t> transaction </a:t>
            </a:r>
            <a:r>
              <a:rPr lang="en-US" sz="3100" dirty="0" smtClean="0">
                <a:solidFill>
                  <a:schemeClr val="tx1"/>
                </a:solidFill>
              </a:rPr>
              <a:t> from </a:t>
            </a:r>
            <a:r>
              <a:rPr lang="en-US" sz="3100" dirty="0" err="1" smtClean="0">
                <a:solidFill>
                  <a:schemeClr val="tx1"/>
                </a:solidFill>
              </a:rPr>
              <a:t>db,we</a:t>
            </a:r>
            <a:r>
              <a:rPr lang="en-US" sz="3100" dirty="0" smtClean="0">
                <a:solidFill>
                  <a:schemeClr val="tx1"/>
                </a:solidFill>
              </a:rPr>
              <a:t> can mine frequent patterns.</a:t>
            </a:r>
            <a:endParaRPr lang="en-US" sz="3100" dirty="0"/>
          </a:p>
        </p:txBody>
      </p:sp>
      <p:sp>
        <p:nvSpPr>
          <p:cNvPr id="3" name="Content Placeholder 2"/>
          <p:cNvSpPr>
            <a:spLocks noGrp="1"/>
          </p:cNvSpPr>
          <p:nvPr>
            <p:ph idx="1"/>
          </p:nvPr>
        </p:nvSpPr>
        <p:spPr>
          <a:xfrm>
            <a:off x="251791" y="2103120"/>
            <a:ext cx="11675166" cy="4483210"/>
          </a:xfrm>
        </p:spPr>
        <p:txBody>
          <a:bodyPr>
            <a:normAutofit/>
          </a:bodyPr>
          <a:lstStyle/>
          <a:p>
            <a:r>
              <a:rPr lang="en-US" sz="2800" b="1" dirty="0" smtClean="0"/>
              <a:t>Other databases: </a:t>
            </a:r>
            <a:r>
              <a:rPr lang="en-US" sz="2800" dirty="0" smtClean="0"/>
              <a:t>sequence </a:t>
            </a:r>
            <a:r>
              <a:rPr lang="en-US" sz="2800" dirty="0" err="1" smtClean="0"/>
              <a:t>data,datastreams,spatial</a:t>
            </a:r>
            <a:r>
              <a:rPr lang="en-US" sz="2800" dirty="0" smtClean="0"/>
              <a:t> </a:t>
            </a:r>
            <a:r>
              <a:rPr lang="en-US" sz="2800" dirty="0" err="1" smtClean="0"/>
              <a:t>data,engineering</a:t>
            </a:r>
            <a:r>
              <a:rPr lang="en-US" sz="2800" dirty="0" smtClean="0"/>
              <a:t> design </a:t>
            </a:r>
            <a:r>
              <a:rPr lang="en-US" sz="2800" dirty="0" err="1" smtClean="0"/>
              <a:t>data,hypertext,multimedia,webdata</a:t>
            </a:r>
            <a:r>
              <a:rPr lang="en-US" sz="2800" dirty="0" smtClean="0"/>
              <a:t> etc.</a:t>
            </a:r>
            <a:endParaRPr lang="en-US" sz="2800" dirty="0"/>
          </a:p>
        </p:txBody>
      </p:sp>
    </p:spTree>
    <p:extLst>
      <p:ext uri="{BB962C8B-B14F-4D97-AF65-F5344CB8AC3E}">
        <p14:creationId xmlns:p14="http://schemas.microsoft.com/office/powerpoint/2010/main" val="3986121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91" y="318052"/>
            <a:ext cx="10873409" cy="954020"/>
          </a:xfrm>
        </p:spPr>
        <p:txBody>
          <a:bodyPr>
            <a:noAutofit/>
          </a:bodyPr>
          <a:lstStyle/>
          <a:p>
            <a:r>
              <a:rPr lang="en-US" sz="4000" dirty="0" smtClean="0">
                <a:ln w="0"/>
                <a:solidFill>
                  <a:schemeClr val="accent2"/>
                </a:solidFill>
                <a:effectLst>
                  <a:outerShdw blurRad="38100" dist="25400" dir="5400000" algn="ctr" rotWithShape="0">
                    <a:srgbClr val="6E747A">
                      <a:alpha val="43000"/>
                    </a:srgbClr>
                  </a:outerShdw>
                </a:effectLst>
                <a:latin typeface="Arial Black" panose="020B0A04020102020204" pitchFamily="34" charset="0"/>
                <a:ea typeface="SimSun-ExtB" panose="02010609060101010101" pitchFamily="49" charset="-122"/>
                <a:cs typeface="Times New Roman" panose="02020603050405020304" pitchFamily="18" charset="0"/>
              </a:rPr>
              <a:t/>
            </a:r>
            <a:br>
              <a:rPr lang="en-US" sz="4000" dirty="0" smtClean="0">
                <a:ln w="0"/>
                <a:solidFill>
                  <a:schemeClr val="accent2"/>
                </a:solidFill>
                <a:effectLst>
                  <a:outerShdw blurRad="38100" dist="25400" dir="5400000" algn="ctr" rotWithShape="0">
                    <a:srgbClr val="6E747A">
                      <a:alpha val="43000"/>
                    </a:srgbClr>
                  </a:outerShdw>
                </a:effectLst>
                <a:latin typeface="Arial Black" panose="020B0A04020102020204" pitchFamily="34" charset="0"/>
                <a:ea typeface="SimSun-ExtB" panose="02010609060101010101" pitchFamily="49" charset="-122"/>
                <a:cs typeface="Times New Roman" panose="02020603050405020304" pitchFamily="18" charset="0"/>
              </a:rPr>
            </a:br>
            <a:r>
              <a:rPr lang="en-US" sz="4000" dirty="0" smtClean="0">
                <a:ln w="0"/>
                <a:solidFill>
                  <a:schemeClr val="accent2"/>
                </a:solidFill>
                <a:effectLst>
                  <a:outerShdw blurRad="38100" dist="25400" dir="5400000" algn="ctr" rotWithShape="0">
                    <a:srgbClr val="6E747A">
                      <a:alpha val="43000"/>
                    </a:srgbClr>
                  </a:outerShdw>
                </a:effectLst>
                <a:latin typeface="Arial Black" panose="020B0A04020102020204" pitchFamily="34" charset="0"/>
                <a:ea typeface="SimSun-ExtB" panose="02010609060101010101" pitchFamily="49" charset="-122"/>
                <a:cs typeface="Times New Roman" panose="02020603050405020304" pitchFamily="18" charset="0"/>
              </a:rPr>
              <a:t>DATA MINING FUNCTIONALITIES:</a:t>
            </a:r>
            <a:r>
              <a:rPr lang="en-US" sz="4000" dirty="0">
                <a:ln w="0"/>
                <a:solidFill>
                  <a:schemeClr val="accent2"/>
                </a:solidFill>
                <a:effectLst>
                  <a:outerShdw blurRad="38100" dist="25400" dir="5400000" algn="ctr" rotWithShape="0">
                    <a:srgbClr val="6E747A">
                      <a:alpha val="43000"/>
                    </a:srgbClr>
                  </a:outerShdw>
                </a:effectLst>
                <a:latin typeface="Arial Black" panose="020B0A04020102020204" pitchFamily="34" charset="0"/>
                <a:ea typeface="SimSun-ExtB" panose="02010609060101010101" pitchFamily="49" charset="-122"/>
                <a:cs typeface="Times New Roman" panose="02020603050405020304" pitchFamily="18" charset="0"/>
              </a:rPr>
              <a:t/>
            </a:r>
            <a:br>
              <a:rPr lang="en-US" sz="4000" dirty="0">
                <a:ln w="0"/>
                <a:solidFill>
                  <a:schemeClr val="accent2"/>
                </a:solidFill>
                <a:effectLst>
                  <a:outerShdw blurRad="38100" dist="25400" dir="5400000" algn="ctr" rotWithShape="0">
                    <a:srgbClr val="6E747A">
                      <a:alpha val="43000"/>
                    </a:srgbClr>
                  </a:outerShdw>
                </a:effectLst>
                <a:latin typeface="Arial Black" panose="020B0A04020102020204" pitchFamily="34" charset="0"/>
                <a:ea typeface="SimSun-ExtB" panose="02010609060101010101" pitchFamily="49" charset="-122"/>
                <a:cs typeface="Times New Roman" panose="02020603050405020304" pitchFamily="18" charset="0"/>
              </a:rPr>
            </a:br>
            <a:endParaRPr lang="en-US" sz="4000" dirty="0">
              <a:solidFill>
                <a:schemeClr val="accent2"/>
              </a:solidFill>
            </a:endParaRPr>
          </a:p>
        </p:txBody>
      </p:sp>
      <p:sp>
        <p:nvSpPr>
          <p:cNvPr id="3" name="Content Placeholder 2"/>
          <p:cNvSpPr>
            <a:spLocks noGrp="1"/>
          </p:cNvSpPr>
          <p:nvPr>
            <p:ph idx="1"/>
          </p:nvPr>
        </p:nvSpPr>
        <p:spPr>
          <a:xfrm>
            <a:off x="251791" y="1378226"/>
            <a:ext cx="11688418" cy="5234609"/>
          </a:xfrm>
        </p:spPr>
        <p:txBody>
          <a:bodyPr>
            <a:normAutofit lnSpcReduction="10000"/>
          </a:bodyPr>
          <a:lstStyle/>
          <a:p>
            <a:pPr marL="0" indent="0">
              <a:lnSpc>
                <a:spcPct val="150000"/>
              </a:lnSpc>
              <a:buNone/>
            </a:pPr>
            <a:r>
              <a:rPr lang="en-US" b="1" dirty="0" smtClean="0"/>
              <a:t>1.CONCEPT/ CLASS DESCRIPTIONS</a:t>
            </a:r>
            <a:r>
              <a:rPr lang="en-US" dirty="0" smtClean="0"/>
              <a:t>: the simplest kind of descriptive data mining Is called concept description. A concept usually refers to the collection of data such as </a:t>
            </a:r>
            <a:r>
              <a:rPr lang="en-US" dirty="0" err="1" smtClean="0"/>
              <a:t>frequent_buyers</a:t>
            </a:r>
            <a:r>
              <a:rPr lang="en-US" dirty="0" smtClean="0"/>
              <a:t>, </a:t>
            </a:r>
            <a:r>
              <a:rPr lang="en-US" dirty="0" err="1" smtClean="0"/>
              <a:t>graduate_student</a:t>
            </a:r>
            <a:r>
              <a:rPr lang="en-US" dirty="0" smtClean="0"/>
              <a:t> and so on.</a:t>
            </a:r>
          </a:p>
          <a:p>
            <a:pPr marL="0" indent="0">
              <a:lnSpc>
                <a:spcPct val="150000"/>
              </a:lnSpc>
              <a:buNone/>
            </a:pPr>
            <a:r>
              <a:rPr lang="en-US" dirty="0" smtClean="0"/>
              <a:t>A data mining task concept description is not a simple enumeration of the data. </a:t>
            </a:r>
            <a:r>
              <a:rPr lang="en-US" dirty="0" err="1" smtClean="0"/>
              <a:t>instead,concept</a:t>
            </a:r>
            <a:r>
              <a:rPr lang="en-US" dirty="0" smtClean="0"/>
              <a:t> description generates descriptions for characterization and </a:t>
            </a:r>
            <a:r>
              <a:rPr lang="en-US" dirty="0" err="1" smtClean="0"/>
              <a:t>comparision</a:t>
            </a:r>
            <a:r>
              <a:rPr lang="en-US" dirty="0" smtClean="0"/>
              <a:t> of data.</a:t>
            </a:r>
          </a:p>
          <a:p>
            <a:pPr marL="0" indent="0">
              <a:lnSpc>
                <a:spcPct val="150000"/>
              </a:lnSpc>
              <a:buNone/>
            </a:pPr>
            <a:r>
              <a:rPr lang="en-US" dirty="0" smtClean="0"/>
              <a:t>It is sometimes called as class description, when the concept to be described refers to the a class of object.</a:t>
            </a:r>
          </a:p>
          <a:p>
            <a:pPr marL="0" indent="0">
              <a:lnSpc>
                <a:spcPct val="150000"/>
              </a:lnSpc>
              <a:buNone/>
            </a:pPr>
            <a:r>
              <a:rPr lang="en-US" sz="2000" b="1" dirty="0" smtClean="0"/>
              <a:t>Characterization</a:t>
            </a:r>
            <a:r>
              <a:rPr lang="en-US" dirty="0" smtClean="0"/>
              <a:t>: provides a concise and brief summarization of the given collection of data.</a:t>
            </a:r>
          </a:p>
          <a:p>
            <a:pPr marL="0" indent="0">
              <a:lnSpc>
                <a:spcPct val="150000"/>
              </a:lnSpc>
              <a:buNone/>
            </a:pPr>
            <a:r>
              <a:rPr lang="en-US" sz="2400" b="1" dirty="0" err="1" smtClean="0"/>
              <a:t>Comparision</a:t>
            </a:r>
            <a:r>
              <a:rPr lang="en-US" dirty="0" smtClean="0"/>
              <a:t>: provides descriptions comparing two or more collections of data.</a:t>
            </a:r>
            <a:endParaRPr lang="en-US" dirty="0">
              <a:ln w="0"/>
              <a:solidFill>
                <a:schemeClr val="accent1"/>
              </a:solidFill>
              <a:effectLst>
                <a:outerShdw blurRad="38100" dist="25400" dir="5400000" algn="ctr" rotWithShape="0">
                  <a:srgbClr val="6E747A">
                    <a:alpha val="43000"/>
                  </a:srgbClr>
                </a:outerShdw>
              </a:effectLst>
              <a:latin typeface="Arial Black" panose="020B0A04020102020204" pitchFamily="34" charset="0"/>
              <a:ea typeface="SimSun-ExtB" panose="02010609060101010101" pitchFamily="49" charset="-122"/>
              <a:cs typeface="Times New Roman" panose="02020603050405020304" pitchFamily="18" charset="0"/>
            </a:endParaRPr>
          </a:p>
          <a:p>
            <a:pPr marL="0" indent="0">
              <a:lnSpc>
                <a:spcPct val="150000"/>
              </a:lnSpc>
              <a:buNone/>
            </a:pPr>
            <a:endParaRPr lang="en-US" dirty="0"/>
          </a:p>
        </p:txBody>
      </p:sp>
    </p:spTree>
    <p:extLst>
      <p:ext uri="{BB962C8B-B14F-4D97-AF65-F5344CB8AC3E}">
        <p14:creationId xmlns:p14="http://schemas.microsoft.com/office/powerpoint/2010/main" val="1778015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73" y="251792"/>
            <a:ext cx="11794435" cy="887896"/>
          </a:xfrm>
        </p:spPr>
        <p:txBody>
          <a:bodyPr>
            <a:normAutofit/>
          </a:bodyPr>
          <a:lstStyle/>
          <a:p>
            <a:r>
              <a:rPr lang="en-US" sz="3600" b="1" dirty="0" smtClean="0"/>
              <a:t>2.Mining frequent </a:t>
            </a:r>
            <a:r>
              <a:rPr lang="en-US" sz="3600" b="1" dirty="0" err="1" smtClean="0"/>
              <a:t>patterns,association</a:t>
            </a:r>
            <a:r>
              <a:rPr lang="en-US" sz="3600" b="1" dirty="0" smtClean="0"/>
              <a:t> &amp;</a:t>
            </a:r>
            <a:r>
              <a:rPr lang="en-US" sz="3600" b="1" dirty="0" err="1" smtClean="0"/>
              <a:t>coreltions</a:t>
            </a:r>
            <a:r>
              <a:rPr lang="en-US" sz="3600" b="1" dirty="0" smtClean="0"/>
              <a:t>.</a:t>
            </a:r>
            <a:endParaRPr lang="en-US" sz="3600" b="1" dirty="0"/>
          </a:p>
        </p:txBody>
      </p:sp>
      <p:sp>
        <p:nvSpPr>
          <p:cNvPr id="3" name="Content Placeholder 2"/>
          <p:cNvSpPr>
            <a:spLocks noGrp="1"/>
          </p:cNvSpPr>
          <p:nvPr>
            <p:ph idx="1"/>
          </p:nvPr>
        </p:nvSpPr>
        <p:spPr>
          <a:xfrm>
            <a:off x="636104" y="980661"/>
            <a:ext cx="11304104" cy="5645426"/>
          </a:xfrm>
        </p:spPr>
        <p:txBody>
          <a:bodyPr>
            <a:normAutofit fontScale="92500" lnSpcReduction="10000"/>
          </a:bodyPr>
          <a:lstStyle/>
          <a:p>
            <a:pPr>
              <a:lnSpc>
                <a:spcPct val="150000"/>
              </a:lnSpc>
            </a:pPr>
            <a:r>
              <a:rPr lang="en-US" sz="2400" b="1" dirty="0"/>
              <a:t>Frequent patterns: </a:t>
            </a:r>
            <a:r>
              <a:rPr lang="en-US" dirty="0"/>
              <a:t>Things which are found most commonly in data.</a:t>
            </a:r>
          </a:p>
          <a:p>
            <a:pPr>
              <a:lnSpc>
                <a:spcPct val="150000"/>
              </a:lnSpc>
            </a:pPr>
            <a:r>
              <a:rPr lang="en-US" b="1" dirty="0"/>
              <a:t>Frequent item sets</a:t>
            </a:r>
            <a:endParaRPr lang="en-US" dirty="0"/>
          </a:p>
          <a:p>
            <a:pPr>
              <a:lnSpc>
                <a:spcPct val="150000"/>
              </a:lnSpc>
            </a:pPr>
            <a:r>
              <a:rPr lang="en-US" b="1" dirty="0"/>
              <a:t>Frequent subsequences</a:t>
            </a:r>
          </a:p>
          <a:p>
            <a:pPr>
              <a:lnSpc>
                <a:spcPct val="150000"/>
              </a:lnSpc>
            </a:pPr>
            <a:r>
              <a:rPr lang="en-US" b="1" dirty="0"/>
              <a:t>Frequent substructures</a:t>
            </a:r>
            <a:endParaRPr lang="en-US" dirty="0"/>
          </a:p>
          <a:p>
            <a:pPr>
              <a:lnSpc>
                <a:spcPct val="150000"/>
              </a:lnSpc>
            </a:pPr>
            <a:r>
              <a:rPr lang="en-US" sz="2000" b="1" dirty="0"/>
              <a:t>Association analysis: </a:t>
            </a:r>
            <a:r>
              <a:rPr lang="en-US" dirty="0"/>
              <a:t>it is </a:t>
            </a:r>
            <a:r>
              <a:rPr lang="en-US" b="1" dirty="0"/>
              <a:t>Frequent w</a:t>
            </a:r>
            <a:r>
              <a:rPr lang="en-US" dirty="0"/>
              <a:t>ay of identifying the relation between various items.</a:t>
            </a:r>
          </a:p>
          <a:p>
            <a:pPr>
              <a:lnSpc>
                <a:spcPct val="150000"/>
              </a:lnSpc>
            </a:pPr>
            <a:r>
              <a:rPr lang="en-US" sz="2000" b="1" dirty="0"/>
              <a:t>Examples</a:t>
            </a:r>
            <a:r>
              <a:rPr lang="en-US" dirty="0"/>
              <a:t>: Used to determine sales of items that are frequently purchased together.</a:t>
            </a:r>
          </a:p>
          <a:p>
            <a:pPr>
              <a:lnSpc>
                <a:spcPct val="150000"/>
              </a:lnSpc>
            </a:pPr>
            <a:r>
              <a:rPr lang="en-US" sz="2400" b="1" dirty="0"/>
              <a:t>Correlation analysis: it is </a:t>
            </a:r>
            <a:r>
              <a:rPr lang="en-US" sz="2400" dirty="0"/>
              <a:t>a</a:t>
            </a:r>
            <a:r>
              <a:rPr lang="en-US" sz="2400" b="1" dirty="0"/>
              <a:t> mathematical</a:t>
            </a:r>
            <a:r>
              <a:rPr lang="en-US" sz="2400" dirty="0"/>
              <a:t> </a:t>
            </a:r>
            <a:r>
              <a:rPr lang="en-US" sz="2400" dirty="0" err="1"/>
              <a:t>techniue</a:t>
            </a:r>
            <a:endParaRPr lang="en-US" sz="2400" b="1" dirty="0"/>
          </a:p>
          <a:p>
            <a:pPr>
              <a:lnSpc>
                <a:spcPct val="150000"/>
              </a:lnSpc>
            </a:pPr>
            <a:r>
              <a:rPr lang="en-US" dirty="0"/>
              <a:t>Shows how strongly pair of attribute are related together</a:t>
            </a:r>
            <a:r>
              <a:rPr lang="en-US" dirty="0" smtClean="0"/>
              <a:t>.</a:t>
            </a:r>
          </a:p>
          <a:p>
            <a:pPr>
              <a:lnSpc>
                <a:spcPct val="150000"/>
              </a:lnSpc>
            </a:pPr>
            <a:r>
              <a:rPr lang="en-US" dirty="0" smtClean="0"/>
              <a:t>Ex: tall peoples tend to have more weight.</a:t>
            </a:r>
          </a:p>
          <a:p>
            <a:endParaRPr lang="en-US" dirty="0"/>
          </a:p>
        </p:txBody>
      </p:sp>
    </p:spTree>
    <p:extLst>
      <p:ext uri="{BB962C8B-B14F-4D97-AF65-F5344CB8AC3E}">
        <p14:creationId xmlns:p14="http://schemas.microsoft.com/office/powerpoint/2010/main" val="2678719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77" y="198784"/>
            <a:ext cx="11807687" cy="980660"/>
          </a:xfrm>
        </p:spPr>
        <p:txBody>
          <a:bodyPr>
            <a:normAutofit/>
          </a:bodyPr>
          <a:lstStyle/>
          <a:p>
            <a:r>
              <a:rPr lang="en-US" sz="4000" b="1" dirty="0" smtClean="0"/>
              <a:t>3.Classification and regression analysis:</a:t>
            </a:r>
            <a:endParaRPr lang="en-US" sz="4000" b="1" dirty="0"/>
          </a:p>
        </p:txBody>
      </p:sp>
      <p:sp>
        <p:nvSpPr>
          <p:cNvPr id="3" name="Content Placeholder 2"/>
          <p:cNvSpPr>
            <a:spLocks noGrp="1"/>
          </p:cNvSpPr>
          <p:nvPr>
            <p:ph idx="1"/>
          </p:nvPr>
        </p:nvSpPr>
        <p:spPr>
          <a:xfrm>
            <a:off x="318052" y="1444487"/>
            <a:ext cx="11661912" cy="5208104"/>
          </a:xfrm>
        </p:spPr>
        <p:txBody>
          <a:bodyPr/>
          <a:lstStyle/>
          <a:p>
            <a:pPr>
              <a:lnSpc>
                <a:spcPct val="150000"/>
              </a:lnSpc>
            </a:pPr>
            <a:r>
              <a:rPr lang="en-US" dirty="0" smtClean="0"/>
              <a:t>cl</a:t>
            </a:r>
            <a:endParaRPr lang="en-US" dirty="0"/>
          </a:p>
        </p:txBody>
      </p:sp>
    </p:spTree>
    <p:extLst>
      <p:ext uri="{BB962C8B-B14F-4D97-AF65-F5344CB8AC3E}">
        <p14:creationId xmlns:p14="http://schemas.microsoft.com/office/powerpoint/2010/main" val="3129073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0"/>
            <a:ext cx="11675164" cy="1371600"/>
          </a:xfrm>
        </p:spPr>
        <p:txBody>
          <a:bodyPr>
            <a:normAutofit fontScale="90000"/>
          </a:bodyPr>
          <a:lstStyle/>
          <a:p>
            <a:r>
              <a:rPr lang="en-US" dirty="0" smtClean="0">
                <a:solidFill>
                  <a:srgbClr val="00B050"/>
                </a:solidFill>
              </a:rPr>
              <a:t>Data preprocessing: </a:t>
            </a:r>
            <a:r>
              <a:rPr lang="en-US" sz="2700" dirty="0" smtClean="0">
                <a:solidFill>
                  <a:srgbClr val="00B050"/>
                </a:solidFill>
              </a:rPr>
              <a:t>The </a:t>
            </a:r>
            <a:r>
              <a:rPr lang="en-US" sz="2700" dirty="0">
                <a:solidFill>
                  <a:srgbClr val="00B050"/>
                </a:solidFill>
              </a:rPr>
              <a:t>processing of transforming (convert) raw data into understandable format.</a:t>
            </a:r>
            <a:br>
              <a:rPr lang="en-US" sz="2700"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238538" y="1152939"/>
            <a:ext cx="11675165" cy="5473147"/>
          </a:xfrm>
        </p:spPr>
        <p:txBody>
          <a:bodyPr>
            <a:normAutofit/>
          </a:bodyPr>
          <a:lstStyle/>
          <a:p>
            <a:r>
              <a:rPr lang="en-US" sz="3600" dirty="0" smtClean="0">
                <a:solidFill>
                  <a:srgbClr val="00B0F0"/>
                </a:solidFill>
              </a:rPr>
              <a:t>There are 4 major tasks in </a:t>
            </a:r>
            <a:r>
              <a:rPr lang="en-US" sz="3600" dirty="0">
                <a:solidFill>
                  <a:srgbClr val="00B0F0"/>
                </a:solidFill>
              </a:rPr>
              <a:t>Data </a:t>
            </a:r>
            <a:r>
              <a:rPr lang="en-US" sz="3600" dirty="0" smtClean="0">
                <a:solidFill>
                  <a:srgbClr val="00B0F0"/>
                </a:solidFill>
              </a:rPr>
              <a:t>preprocessing.</a:t>
            </a:r>
          </a:p>
          <a:p>
            <a:r>
              <a:rPr lang="en-US" sz="3600" dirty="0" smtClean="0">
                <a:solidFill>
                  <a:srgbClr val="0070C0"/>
                </a:solidFill>
              </a:rPr>
              <a:t>1.Data Cleaning.</a:t>
            </a:r>
          </a:p>
          <a:p>
            <a:r>
              <a:rPr lang="en-US" sz="3600" dirty="0" smtClean="0">
                <a:solidFill>
                  <a:srgbClr val="0070C0"/>
                </a:solidFill>
              </a:rPr>
              <a:t>2.Dataintegration.</a:t>
            </a:r>
          </a:p>
          <a:p>
            <a:r>
              <a:rPr lang="en-US" sz="3600" dirty="0" smtClean="0">
                <a:solidFill>
                  <a:srgbClr val="0070C0"/>
                </a:solidFill>
              </a:rPr>
              <a:t>3.Datareduction</a:t>
            </a:r>
          </a:p>
          <a:p>
            <a:r>
              <a:rPr lang="en-US" sz="3600" dirty="0" smtClean="0">
                <a:solidFill>
                  <a:srgbClr val="0070C0"/>
                </a:solidFill>
              </a:rPr>
              <a:t>4.Datatransformation.</a:t>
            </a:r>
          </a:p>
        </p:txBody>
      </p:sp>
    </p:spTree>
    <p:extLst>
      <p:ext uri="{BB962C8B-B14F-4D97-AF65-F5344CB8AC3E}">
        <p14:creationId xmlns:p14="http://schemas.microsoft.com/office/powerpoint/2010/main" val="3410626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2211" t="181" r="12723" b="-181"/>
          <a:stretch/>
        </p:blipFill>
        <p:spPr>
          <a:xfrm>
            <a:off x="0" y="0"/>
            <a:ext cx="12311270" cy="6858000"/>
          </a:xfrm>
          <a:prstGeom prst="rect">
            <a:avLst/>
          </a:prstGeom>
        </p:spPr>
      </p:pic>
    </p:spTree>
    <p:extLst>
      <p:ext uri="{BB962C8B-B14F-4D97-AF65-F5344CB8AC3E}">
        <p14:creationId xmlns:p14="http://schemas.microsoft.com/office/powerpoint/2010/main" val="23753375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73947" cy="1431235"/>
          </a:xfrm>
        </p:spPr>
        <p:txBody>
          <a:bodyPr>
            <a:normAutofit fontScale="90000"/>
          </a:bodyPr>
          <a:lstStyle/>
          <a:p>
            <a:pPr fontAlgn="base"/>
            <a:r>
              <a:rPr lang="en-US" b="1" dirty="0" smtClean="0"/>
              <a:t/>
            </a:r>
            <a:br>
              <a:rPr lang="en-US" b="1" dirty="0" smtClean="0"/>
            </a:br>
            <a:r>
              <a:rPr lang="en-US" b="1" dirty="0" smtClean="0"/>
              <a:t>Preprocessing </a:t>
            </a:r>
            <a:r>
              <a:rPr lang="en-US" b="1" dirty="0"/>
              <a:t>in Data Mining:</a:t>
            </a:r>
            <a:r>
              <a:rPr lang="en-US" dirty="0"/>
              <a:t> </a:t>
            </a:r>
            <a:br>
              <a:rPr lang="en-US" dirty="0"/>
            </a:br>
            <a:r>
              <a:rPr lang="en-US" sz="2700" dirty="0">
                <a:latin typeface="Times New Roman" panose="02020603050405020304" pitchFamily="18" charset="0"/>
                <a:cs typeface="Times New Roman" panose="02020603050405020304" pitchFamily="18" charset="0"/>
              </a:rPr>
              <a:t>Data preprocessing is a data mining technique which is used to transform the raw data in a useful and efficient format. </a:t>
            </a:r>
            <a:br>
              <a:rPr lang="en-US" sz="27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9270" y="1338470"/>
            <a:ext cx="12072730" cy="5519530"/>
          </a:xfrm>
        </p:spPr>
        <p:txBody>
          <a:bodyPr>
            <a:normAutofit fontScale="92500" lnSpcReduction="10000"/>
          </a:bodyPr>
          <a:lstStyle/>
          <a:p>
            <a:pPr fontAlgn="base"/>
            <a:r>
              <a:rPr lang="en-US" sz="2400" b="1" dirty="0"/>
              <a:t>Steps Involved in Data Preprocessing:</a:t>
            </a:r>
            <a:r>
              <a:rPr lang="en-US" sz="2400" dirty="0"/>
              <a:t> </a:t>
            </a:r>
            <a:endParaRPr lang="en-US" sz="2000" dirty="0"/>
          </a:p>
          <a:p>
            <a:pPr lvl="0" fontAlgn="base"/>
            <a:r>
              <a:rPr lang="en-US" sz="2400" b="1" dirty="0"/>
              <a:t>Data Cleaning:</a:t>
            </a:r>
            <a:r>
              <a:rPr lang="en-US" sz="2400" dirty="0"/>
              <a:t> The data can have many irrelevant and missing parts. To handle this part, data cleaning is done. It involves handling of missing data, noisy data etc. </a:t>
            </a:r>
            <a:endParaRPr lang="en-US" sz="2000" dirty="0"/>
          </a:p>
          <a:p>
            <a:pPr lvl="0" fontAlgn="base"/>
            <a:r>
              <a:rPr lang="en-US" sz="2400" b="1" dirty="0" smtClean="0"/>
              <a:t>(a). Missing Data:</a:t>
            </a:r>
            <a:r>
              <a:rPr lang="en-US" sz="2400" dirty="0" smtClean="0"/>
              <a:t> </a:t>
            </a:r>
            <a:br>
              <a:rPr lang="en-US" sz="2400" dirty="0" smtClean="0"/>
            </a:br>
            <a:r>
              <a:rPr lang="en-US" sz="2400" dirty="0" smtClean="0"/>
              <a:t>This situation arises when some data is missing in the data. It can be handled in various ways. </a:t>
            </a:r>
            <a:br>
              <a:rPr lang="en-US" sz="2400" dirty="0" smtClean="0"/>
            </a:br>
            <a:r>
              <a:rPr lang="en-US" sz="2400" dirty="0" smtClean="0"/>
              <a:t>Some of them are: </a:t>
            </a:r>
            <a:endParaRPr lang="en-US" sz="1800" dirty="0" smtClean="0"/>
          </a:p>
          <a:p>
            <a:pPr lvl="1" fontAlgn="base"/>
            <a:r>
              <a:rPr lang="en-US" sz="2600" b="1" dirty="0" smtClean="0"/>
              <a:t>Ignore the tuples:</a:t>
            </a:r>
            <a:r>
              <a:rPr lang="en-US" sz="2600" dirty="0" smtClean="0"/>
              <a:t> </a:t>
            </a:r>
            <a:br>
              <a:rPr lang="en-US" sz="2600" dirty="0" smtClean="0"/>
            </a:br>
            <a:r>
              <a:rPr lang="en-US" sz="2600" dirty="0" smtClean="0"/>
              <a:t>This approach is suitable only when the dataset we have is quite large and multiple values are missing within a tuple. </a:t>
            </a:r>
            <a:br>
              <a:rPr lang="en-US" sz="2600" dirty="0" smtClean="0"/>
            </a:br>
            <a:r>
              <a:rPr lang="en-US" sz="2600" dirty="0" smtClean="0"/>
              <a:t> </a:t>
            </a:r>
            <a:endParaRPr lang="en-US" sz="1900" dirty="0" smtClean="0"/>
          </a:p>
          <a:p>
            <a:pPr lvl="1" fontAlgn="base"/>
            <a:r>
              <a:rPr lang="en-US" sz="2600" b="1" dirty="0" smtClean="0"/>
              <a:t>Fill the Missing values:</a:t>
            </a:r>
            <a:r>
              <a:rPr lang="en-US" sz="2600" dirty="0" smtClean="0"/>
              <a:t> </a:t>
            </a:r>
            <a:br>
              <a:rPr lang="en-US" sz="2600" dirty="0" smtClean="0"/>
            </a:br>
            <a:r>
              <a:rPr lang="en-US" sz="2600" dirty="0" smtClean="0"/>
              <a:t>There are various ways to do this task. You can choose to fill the missing values manually, by attribute mean or the most probable value. </a:t>
            </a:r>
            <a:br>
              <a:rPr lang="en-US" sz="2600" dirty="0" smtClean="0"/>
            </a:br>
            <a:r>
              <a:rPr lang="en-US" sz="2600" dirty="0" smtClean="0"/>
              <a:t> </a:t>
            </a:r>
            <a:r>
              <a:rPr lang="en-US" sz="2400" b="1" dirty="0" smtClean="0"/>
              <a:t>(b). Noisy Data:</a:t>
            </a:r>
            <a:r>
              <a:rPr lang="en-US" sz="2400" dirty="0" smtClean="0"/>
              <a:t> </a:t>
            </a:r>
            <a:br>
              <a:rPr lang="en-US" sz="2400" dirty="0" smtClean="0"/>
            </a:br>
            <a:r>
              <a:rPr lang="en-US" sz="2400" dirty="0" smtClean="0"/>
              <a:t>Noisy data is a meaningless data that can’t be interpreted by </a:t>
            </a:r>
            <a:r>
              <a:rPr lang="en-US" sz="2400" dirty="0" err="1" smtClean="0"/>
              <a:t>machines.It</a:t>
            </a:r>
            <a:r>
              <a:rPr lang="en-US" sz="2400" dirty="0" smtClean="0"/>
              <a:t> can be generated due to faulty data collection, data entry errors etc. It can be handled in following ways : </a:t>
            </a:r>
            <a:endParaRPr lang="en-US" sz="1800" dirty="0" smtClean="0"/>
          </a:p>
          <a:p>
            <a:endParaRPr lang="en-US" dirty="0"/>
          </a:p>
        </p:txBody>
      </p:sp>
    </p:spTree>
    <p:extLst>
      <p:ext uri="{BB962C8B-B14F-4D97-AF65-F5344CB8AC3E}">
        <p14:creationId xmlns:p14="http://schemas.microsoft.com/office/powerpoint/2010/main" val="679409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766" y="-1"/>
            <a:ext cx="12099234" cy="6745357"/>
          </a:xfrm>
        </p:spPr>
        <p:txBody>
          <a:bodyPr>
            <a:normAutofit/>
          </a:bodyPr>
          <a:lstStyle/>
          <a:p>
            <a:r>
              <a:rPr lang="en-US" sz="3200" b="1" dirty="0"/>
              <a:t>Binning Method:</a:t>
            </a:r>
            <a:r>
              <a:rPr lang="en-US" sz="3200" dirty="0"/>
              <a:t> </a:t>
            </a:r>
            <a:r>
              <a:rPr lang="en-US" sz="2000" dirty="0"/>
              <a:t/>
            </a:r>
            <a:br>
              <a:rPr lang="en-US" sz="2000" dirty="0"/>
            </a:br>
            <a:r>
              <a:rPr lang="en-US" b="1" dirty="0"/>
              <a:t>Binning</a:t>
            </a:r>
            <a:r>
              <a:rPr lang="en-US" dirty="0"/>
              <a:t>: This method is to smooth or handle noisy data. First, the data is sorted then and then the sorted values are separated and stored in the form of bins. There are three methods for smoothing data in the bin. </a:t>
            </a:r>
            <a:endParaRPr lang="en-US" dirty="0" smtClean="0"/>
          </a:p>
          <a:p>
            <a:r>
              <a:rPr lang="en-US" b="1" dirty="0" smtClean="0"/>
              <a:t>Smoothing </a:t>
            </a:r>
            <a:r>
              <a:rPr lang="en-US" b="1" dirty="0"/>
              <a:t>by bin mean method</a:t>
            </a:r>
            <a:r>
              <a:rPr lang="en-US" dirty="0"/>
              <a:t>: In this method, the values in the bin are replaced by the mean value of the bin; </a:t>
            </a:r>
            <a:endParaRPr lang="en-US" dirty="0" smtClean="0"/>
          </a:p>
          <a:p>
            <a:r>
              <a:rPr lang="en-US" b="1" dirty="0" smtClean="0"/>
              <a:t>Smoothing </a:t>
            </a:r>
            <a:r>
              <a:rPr lang="en-US" b="1" dirty="0"/>
              <a:t>by bin median</a:t>
            </a:r>
            <a:r>
              <a:rPr lang="en-US" dirty="0"/>
              <a:t>: In this method, the values in the bin are replaced by the median value; </a:t>
            </a:r>
            <a:endParaRPr lang="en-US" dirty="0" smtClean="0"/>
          </a:p>
          <a:p>
            <a:r>
              <a:rPr lang="en-US" b="1" dirty="0" smtClean="0"/>
              <a:t>Smoothing </a:t>
            </a:r>
            <a:r>
              <a:rPr lang="en-US" b="1" dirty="0"/>
              <a:t>by bin boundary</a:t>
            </a:r>
            <a:r>
              <a:rPr lang="en-US" dirty="0"/>
              <a:t>: In this method, the using minimum and maximum values of the bin values are taken and the values are replaced by the closest boundary value.</a:t>
            </a:r>
          </a:p>
          <a:p>
            <a:r>
              <a:rPr lang="en-US" b="1" dirty="0"/>
              <a:t>Regression</a:t>
            </a:r>
            <a:r>
              <a:rPr lang="en-US" dirty="0"/>
              <a:t>: This is used to smooth the data and will help to handle data when unnecessary data is present. For the analysis, purpose regression helps to decide the variable which is suitable for our analysis</a:t>
            </a:r>
            <a:r>
              <a:rPr lang="en-US" dirty="0" smtClean="0"/>
              <a:t>.</a:t>
            </a:r>
          </a:p>
          <a:p>
            <a:r>
              <a:rPr lang="en-US" sz="2000" b="1" dirty="0"/>
              <a:t>REGRESSION</a:t>
            </a:r>
            <a:r>
              <a:rPr lang="en-US" sz="2400" dirty="0"/>
              <a:t> analysis is a set of statistical process for estimating relationship between dependent variables one or more.</a:t>
            </a:r>
            <a:endParaRPr lang="en-US" dirty="0"/>
          </a:p>
          <a:p>
            <a:r>
              <a:rPr lang="en-US" b="1" dirty="0"/>
              <a:t>Clustering</a:t>
            </a:r>
            <a:r>
              <a:rPr lang="en-US" dirty="0"/>
              <a:t>: This is used for finding the outliers and also in grouping the data. Clustering is generally used in unsupervised learning.</a:t>
            </a:r>
          </a:p>
          <a:p>
            <a:pPr marL="128016" lvl="1" indent="0" fontAlgn="base">
              <a:buNone/>
            </a:pPr>
            <a:endParaRPr lang="en-US" sz="1600" dirty="0"/>
          </a:p>
        </p:txBody>
      </p:sp>
    </p:spTree>
    <p:extLst>
      <p:ext uri="{BB962C8B-B14F-4D97-AF65-F5344CB8AC3E}">
        <p14:creationId xmlns:p14="http://schemas.microsoft.com/office/powerpoint/2010/main" val="7050227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765" y="0"/>
            <a:ext cx="10651435" cy="2084832"/>
          </a:xfrm>
        </p:spPr>
        <p:txBody>
          <a:bodyPr>
            <a:normAutofit/>
          </a:bodyPr>
          <a:lstStyle/>
          <a:p>
            <a:r>
              <a:rPr lang="en-US" cap="none" dirty="0" smtClean="0"/>
              <a:t>2.Data integration:</a:t>
            </a:r>
            <a:r>
              <a:rPr lang="en-US" sz="2700" cap="none" dirty="0">
                <a:latin typeface="Times New Roman" panose="02020603050405020304" pitchFamily="18" charset="0"/>
                <a:cs typeface="Times New Roman" panose="02020603050405020304" pitchFamily="18" charset="0"/>
              </a:rPr>
              <a:t> The </a:t>
            </a:r>
            <a:r>
              <a:rPr lang="en-US" sz="2700" cap="none" dirty="0" smtClean="0">
                <a:latin typeface="Times New Roman" panose="02020603050405020304" pitchFamily="18" charset="0"/>
                <a:cs typeface="Times New Roman" panose="02020603050405020304" pitchFamily="18" charset="0"/>
              </a:rPr>
              <a:t>process of combining multiple sources into a single dataset. The data integration process is one of the main components in data management. </a:t>
            </a:r>
            <a:br>
              <a:rPr lang="en-US" sz="2700" cap="none" dirty="0" smtClean="0">
                <a:latin typeface="Times New Roman" panose="02020603050405020304" pitchFamily="18" charset="0"/>
                <a:cs typeface="Times New Roman" panose="02020603050405020304" pitchFamily="18" charset="0"/>
              </a:rPr>
            </a:br>
            <a:endParaRPr lang="en-US" sz="2700" cap="none"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rotWithShape="1">
          <a:blip r:embed="rId2"/>
          <a:srcRect l="524" t="31122" r="-524" b="25516"/>
          <a:stretch/>
        </p:blipFill>
        <p:spPr>
          <a:xfrm>
            <a:off x="540715" y="166529"/>
            <a:ext cx="10110720" cy="2464905"/>
          </a:xfrm>
          <a:prstGeom prst="rect">
            <a:avLst/>
          </a:prstGeom>
        </p:spPr>
      </p:pic>
      <p:pic>
        <p:nvPicPr>
          <p:cNvPr id="3" name="Picture 2"/>
          <p:cNvPicPr>
            <a:picLocks noChangeAspect="1"/>
          </p:cNvPicPr>
          <p:nvPr/>
        </p:nvPicPr>
        <p:blipFill>
          <a:blip r:embed="rId3"/>
          <a:stretch>
            <a:fillRect/>
          </a:stretch>
        </p:blipFill>
        <p:spPr>
          <a:xfrm>
            <a:off x="2765977" y="3178037"/>
            <a:ext cx="6762336" cy="3390900"/>
          </a:xfrm>
          <a:prstGeom prst="rect">
            <a:avLst/>
          </a:prstGeom>
        </p:spPr>
      </p:pic>
    </p:spTree>
    <p:extLst>
      <p:ext uri="{BB962C8B-B14F-4D97-AF65-F5344CB8AC3E}">
        <p14:creationId xmlns:p14="http://schemas.microsoft.com/office/powerpoint/2010/main" val="13970432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934817"/>
          </a:xfrm>
        </p:spPr>
        <p:txBody>
          <a:bodyPr>
            <a:normAutofit/>
          </a:bodyPr>
          <a:lstStyle/>
          <a:p>
            <a:r>
              <a:rPr lang="en-US" b="1" dirty="0"/>
              <a:t>3. Data Reduction:</a:t>
            </a:r>
            <a:r>
              <a:rPr lang="en-US" dirty="0"/>
              <a:t> </a:t>
            </a:r>
            <a:br>
              <a:rPr lang="en-US" dirty="0"/>
            </a:br>
            <a:r>
              <a:rPr lang="en-US" sz="2400" cap="none" dirty="0" smtClean="0">
                <a:latin typeface="Times New Roman" panose="02020603050405020304" pitchFamily="18" charset="0"/>
                <a:cs typeface="Times New Roman" panose="02020603050405020304" pitchFamily="18" charset="0"/>
              </a:rPr>
              <a:t>Since data mining is a technique that is used to handle huge amount of data. While working with huge volume of data, analysis became harder in such cases. In order to get rid of this, we uses data reduction technique. It aims to increase the storage efficiency and reduce data storage and analysis costs. </a:t>
            </a:r>
            <a:endParaRPr lang="en-US" sz="2400" cap="non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709530"/>
            <a:ext cx="12192000" cy="5148470"/>
          </a:xfrm>
        </p:spPr>
        <p:txBody>
          <a:bodyPr>
            <a:normAutofit fontScale="25000" lnSpcReduction="20000"/>
          </a:bodyPr>
          <a:lstStyle/>
          <a:p>
            <a:pPr fontAlgn="base"/>
            <a:endParaRPr lang="en-US" dirty="0"/>
          </a:p>
          <a:p>
            <a:pPr fontAlgn="base"/>
            <a:r>
              <a:rPr lang="en-US" sz="8000" dirty="0"/>
              <a:t>The various steps to data reduction are: </a:t>
            </a:r>
          </a:p>
          <a:p>
            <a:pPr lvl="0" fontAlgn="base"/>
            <a:r>
              <a:rPr lang="en-US" sz="8000" b="1" dirty="0"/>
              <a:t>Data Cube Aggregation:</a:t>
            </a:r>
            <a:r>
              <a:rPr lang="en-US" sz="8000" dirty="0"/>
              <a:t> </a:t>
            </a:r>
            <a:br>
              <a:rPr lang="en-US" sz="8000" dirty="0"/>
            </a:br>
            <a:r>
              <a:rPr lang="en-US" sz="8000" dirty="0"/>
              <a:t>Aggregation operation is applied to data for the construction of the data cube. </a:t>
            </a:r>
          </a:p>
          <a:p>
            <a:pPr lvl="0" fontAlgn="base"/>
            <a:r>
              <a:rPr lang="en-US" sz="8000" b="1" dirty="0"/>
              <a:t>Attribute Subset Selection:</a:t>
            </a:r>
            <a:r>
              <a:rPr lang="en-US" sz="8000" dirty="0"/>
              <a:t> </a:t>
            </a:r>
            <a:br>
              <a:rPr lang="en-US" sz="8000" dirty="0"/>
            </a:br>
            <a:r>
              <a:rPr lang="en-US" sz="8000" dirty="0"/>
              <a:t>The highly relevant attributes should be used, rest all can be discarded. For performing attribute selection, one can use level of significance and p- value of the attribute</a:t>
            </a:r>
            <a:r>
              <a:rPr lang="en-US" sz="8000" dirty="0" smtClean="0"/>
              <a:t>.</a:t>
            </a:r>
          </a:p>
          <a:p>
            <a:pPr lvl="0" fontAlgn="base"/>
            <a:r>
              <a:rPr lang="en-US" sz="8000" dirty="0" smtClean="0"/>
              <a:t>the </a:t>
            </a:r>
            <a:r>
              <a:rPr lang="en-US" sz="8000" dirty="0"/>
              <a:t>attribute having p-value greater than significance level can be discarded. </a:t>
            </a:r>
          </a:p>
          <a:p>
            <a:pPr lvl="0" fontAlgn="base"/>
            <a:r>
              <a:rPr lang="en-US" sz="8000" b="1" dirty="0" err="1"/>
              <a:t>Numerosity</a:t>
            </a:r>
            <a:r>
              <a:rPr lang="en-US" sz="8000" b="1" dirty="0"/>
              <a:t> Reduction:</a:t>
            </a:r>
            <a:r>
              <a:rPr lang="en-US" sz="8000" dirty="0"/>
              <a:t> </a:t>
            </a:r>
            <a:br>
              <a:rPr lang="en-US" sz="8000" dirty="0"/>
            </a:br>
            <a:r>
              <a:rPr lang="en-US" sz="8000" dirty="0"/>
              <a:t>This enable to store the model of data instead of whole data, for example: Regression Models. </a:t>
            </a:r>
          </a:p>
          <a:p>
            <a:pPr lvl="0" fontAlgn="base"/>
            <a:r>
              <a:rPr lang="en-US" sz="8000" b="1" dirty="0"/>
              <a:t>Dimensionality Reduction:</a:t>
            </a:r>
            <a:r>
              <a:rPr lang="en-US" sz="8000" dirty="0"/>
              <a:t> </a:t>
            </a:r>
            <a:br>
              <a:rPr lang="en-US" sz="8000" dirty="0"/>
            </a:br>
            <a:r>
              <a:rPr lang="en-US" sz="8000" dirty="0"/>
              <a:t>This reduce the size of data by encoding </a:t>
            </a:r>
            <a:r>
              <a:rPr lang="en-US" sz="8000" dirty="0" err="1"/>
              <a:t>mechanisms.It</a:t>
            </a:r>
            <a:r>
              <a:rPr lang="en-US" sz="8000" dirty="0"/>
              <a:t> can be </a:t>
            </a:r>
            <a:r>
              <a:rPr lang="en-US" sz="8000" dirty="0" err="1"/>
              <a:t>lossy</a:t>
            </a:r>
            <a:r>
              <a:rPr lang="en-US" sz="8000" dirty="0"/>
              <a:t> or lossless. If after reconstruction from compressed data, original data can be retrieved, such reduction are called lossless reduction else it is called </a:t>
            </a:r>
            <a:r>
              <a:rPr lang="en-US" sz="8000" dirty="0" err="1"/>
              <a:t>lossy</a:t>
            </a:r>
            <a:r>
              <a:rPr lang="en-US" sz="8000" dirty="0"/>
              <a:t> reduction. The two effective methods of dimensionality reduction </a:t>
            </a:r>
            <a:r>
              <a:rPr lang="en-US" sz="8000" dirty="0" err="1"/>
              <a:t>are:Wavelet</a:t>
            </a:r>
            <a:r>
              <a:rPr lang="en-US" sz="8000" dirty="0"/>
              <a:t> transforms and PCA (Principal Component Analysis). </a:t>
            </a:r>
          </a:p>
          <a:p>
            <a:pPr lvl="0" fontAlgn="base"/>
            <a:r>
              <a:rPr lang="en-US" sz="8000" dirty="0"/>
              <a:t> </a:t>
            </a:r>
          </a:p>
          <a:p>
            <a:r>
              <a:rPr lang="en-US" sz="8000" dirty="0"/>
              <a:t> </a:t>
            </a:r>
          </a:p>
          <a:p>
            <a:endParaRPr lang="en-US" dirty="0"/>
          </a:p>
        </p:txBody>
      </p:sp>
    </p:spTree>
    <p:extLst>
      <p:ext uri="{BB962C8B-B14F-4D97-AF65-F5344CB8AC3E}">
        <p14:creationId xmlns:p14="http://schemas.microsoft.com/office/powerpoint/2010/main" val="24100426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709530"/>
          </a:xfrm>
        </p:spPr>
        <p:txBody>
          <a:bodyPr>
            <a:normAutofit fontScale="90000"/>
          </a:bodyPr>
          <a:lstStyle/>
          <a:p>
            <a:r>
              <a:rPr lang="en-US" b="1" dirty="0" smtClean="0"/>
              <a:t/>
            </a:r>
            <a:br>
              <a:rPr lang="en-US" b="1" dirty="0" smtClean="0"/>
            </a:br>
            <a:r>
              <a:rPr lang="en-US" b="1" dirty="0" smtClean="0"/>
              <a:t>4. </a:t>
            </a:r>
            <a:r>
              <a:rPr lang="en-US" b="1" dirty="0"/>
              <a:t>Data Transformation:</a:t>
            </a:r>
            <a:r>
              <a:rPr lang="en-US" dirty="0"/>
              <a:t> </a:t>
            </a:r>
            <a:br>
              <a:rPr lang="en-US" dirty="0"/>
            </a:br>
            <a:r>
              <a:rPr lang="en-US" sz="3100" dirty="0"/>
              <a:t>This step is taken in order to transform the data in appropriate forms suitable for mining process. This involves following ways: </a:t>
            </a:r>
            <a:r>
              <a:rPr lang="en-US" sz="4900" dirty="0"/>
              <a:t/>
            </a:r>
            <a:br>
              <a:rPr lang="en-US" sz="4900" dirty="0"/>
            </a:br>
            <a:endParaRPr lang="en-US" dirty="0"/>
          </a:p>
        </p:txBody>
      </p:sp>
      <p:sp>
        <p:nvSpPr>
          <p:cNvPr id="3" name="Content Placeholder 2"/>
          <p:cNvSpPr>
            <a:spLocks noGrp="1"/>
          </p:cNvSpPr>
          <p:nvPr>
            <p:ph idx="1"/>
          </p:nvPr>
        </p:nvSpPr>
        <p:spPr>
          <a:xfrm>
            <a:off x="106016" y="1484244"/>
            <a:ext cx="12085983" cy="5373756"/>
          </a:xfrm>
        </p:spPr>
        <p:txBody>
          <a:bodyPr>
            <a:normAutofit lnSpcReduction="10000"/>
          </a:bodyPr>
          <a:lstStyle/>
          <a:p>
            <a:r>
              <a:rPr lang="en-US" b="1" dirty="0"/>
              <a:t>Aggregation:</a:t>
            </a:r>
            <a:r>
              <a:rPr lang="en-US" dirty="0"/>
              <a:t> Data aggregation combines all of your data together in a uniform format.</a:t>
            </a:r>
          </a:p>
          <a:p>
            <a:pPr lvl="0" fontAlgn="base"/>
            <a:r>
              <a:rPr lang="en-US" b="1" dirty="0" smtClean="0"/>
              <a:t>Normalization</a:t>
            </a:r>
            <a:r>
              <a:rPr lang="en-US" b="1" dirty="0"/>
              <a:t>:</a:t>
            </a:r>
            <a:r>
              <a:rPr lang="en-US" dirty="0"/>
              <a:t> </a:t>
            </a:r>
            <a:br>
              <a:rPr lang="en-US" dirty="0"/>
            </a:br>
            <a:r>
              <a:rPr lang="en-US" dirty="0"/>
              <a:t>It is done in order to scale the data values in a specified range (-1.0 to 1.0 or 0.0 to 1.0) </a:t>
            </a:r>
            <a:br>
              <a:rPr lang="en-US" dirty="0"/>
            </a:br>
            <a:r>
              <a:rPr lang="en-US" dirty="0"/>
              <a:t> </a:t>
            </a:r>
          </a:p>
          <a:p>
            <a:pPr lvl="0" fontAlgn="base"/>
            <a:r>
              <a:rPr lang="en-US" b="1" dirty="0"/>
              <a:t>Attribute Selection:</a:t>
            </a:r>
            <a:r>
              <a:rPr lang="en-US" dirty="0"/>
              <a:t> </a:t>
            </a:r>
            <a:br>
              <a:rPr lang="en-US" dirty="0"/>
            </a:br>
            <a:r>
              <a:rPr lang="en-US" dirty="0"/>
              <a:t>In this strategy, new attributes are constructed from the given set of attributes to help the mining process. </a:t>
            </a:r>
            <a:br>
              <a:rPr lang="en-US" dirty="0"/>
            </a:br>
            <a:r>
              <a:rPr lang="en-US" dirty="0"/>
              <a:t> </a:t>
            </a:r>
          </a:p>
          <a:p>
            <a:pPr lvl="0" fontAlgn="base"/>
            <a:r>
              <a:rPr lang="en-US" b="1" dirty="0"/>
              <a:t>Discretization:</a:t>
            </a:r>
            <a:r>
              <a:rPr lang="en-US" dirty="0"/>
              <a:t> </a:t>
            </a:r>
            <a:br>
              <a:rPr lang="en-US" dirty="0"/>
            </a:br>
            <a:r>
              <a:rPr lang="en-US" dirty="0"/>
              <a:t>This is done to replace the raw values of numeric attribute by interval levels or conceptual levels. </a:t>
            </a:r>
            <a:endParaRPr lang="en-US" dirty="0" smtClean="0"/>
          </a:p>
          <a:p>
            <a:pPr lvl="0" fontAlgn="base"/>
            <a:r>
              <a:rPr lang="en-US" dirty="0" smtClean="0"/>
              <a:t>10,20,30,40,50,60,70,80,90 range is 10 to 90</a:t>
            </a:r>
            <a:endParaRPr lang="en-US" dirty="0"/>
          </a:p>
          <a:p>
            <a:pPr lvl="0" fontAlgn="base"/>
            <a:r>
              <a:rPr lang="en-US" b="1" dirty="0"/>
              <a:t>Concept Hierarchy Generation:</a:t>
            </a:r>
            <a:r>
              <a:rPr lang="en-US" dirty="0"/>
              <a:t> </a:t>
            </a:r>
            <a:br>
              <a:rPr lang="en-US" dirty="0"/>
            </a:br>
            <a:r>
              <a:rPr lang="en-US" dirty="0"/>
              <a:t>Here attributes are converted from lower level to higher level in hierarchy. For Example-The attribute “city” can be converted to “country”. </a:t>
            </a:r>
          </a:p>
          <a:p>
            <a:pPr fontAlgn="base"/>
            <a:r>
              <a:rPr lang="en-US" dirty="0"/>
              <a:t> </a:t>
            </a:r>
          </a:p>
        </p:txBody>
      </p:sp>
    </p:spTree>
    <p:extLst>
      <p:ext uri="{BB962C8B-B14F-4D97-AF65-F5344CB8AC3E}">
        <p14:creationId xmlns:p14="http://schemas.microsoft.com/office/powerpoint/2010/main" val="14993099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697575" y="-6858000"/>
            <a:ext cx="49587150" cy="20574000"/>
          </a:xfrm>
          <a:prstGeom prst="rect">
            <a:avLst/>
          </a:prstGeom>
        </p:spPr>
      </p:pic>
      <p:pic>
        <p:nvPicPr>
          <p:cNvPr id="5" name="Picture 4"/>
          <p:cNvPicPr>
            <a:picLocks noChangeAspect="1"/>
          </p:cNvPicPr>
          <p:nvPr/>
        </p:nvPicPr>
        <p:blipFill>
          <a:blip r:embed="rId3"/>
          <a:stretch>
            <a:fillRect/>
          </a:stretch>
        </p:blipFill>
        <p:spPr>
          <a:xfrm>
            <a:off x="-18545175" y="-6732896"/>
            <a:ext cx="49587150" cy="20574000"/>
          </a:xfrm>
          <a:prstGeom prst="rect">
            <a:avLst/>
          </a:prstGeom>
        </p:spPr>
      </p:pic>
    </p:spTree>
    <p:extLst>
      <p:ext uri="{BB962C8B-B14F-4D97-AF65-F5344CB8AC3E}">
        <p14:creationId xmlns:p14="http://schemas.microsoft.com/office/powerpoint/2010/main" val="21632368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2519" r="13130"/>
          <a:stretch/>
        </p:blipFill>
        <p:spPr>
          <a:xfrm>
            <a:off x="331304" y="0"/>
            <a:ext cx="11078818" cy="7086600"/>
          </a:xfrm>
          <a:prstGeom prst="rect">
            <a:avLst/>
          </a:prstGeom>
        </p:spPr>
      </p:pic>
    </p:spTree>
    <p:extLst>
      <p:ext uri="{BB962C8B-B14F-4D97-AF65-F5344CB8AC3E}">
        <p14:creationId xmlns:p14="http://schemas.microsoft.com/office/powerpoint/2010/main" val="821103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2620" r="12926"/>
          <a:stretch/>
        </p:blipFill>
        <p:spPr>
          <a:xfrm>
            <a:off x="901148" y="0"/>
            <a:ext cx="10827026" cy="6858000"/>
          </a:xfrm>
          <a:prstGeom prst="rect">
            <a:avLst/>
          </a:prstGeom>
        </p:spPr>
      </p:pic>
    </p:spTree>
    <p:extLst>
      <p:ext uri="{BB962C8B-B14F-4D97-AF65-F5344CB8AC3E}">
        <p14:creationId xmlns:p14="http://schemas.microsoft.com/office/powerpoint/2010/main" val="3352519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2213" r="12926"/>
          <a:stretch/>
        </p:blipFill>
        <p:spPr>
          <a:xfrm>
            <a:off x="1179443" y="0"/>
            <a:ext cx="9740348" cy="7086600"/>
          </a:xfrm>
          <a:prstGeom prst="rect">
            <a:avLst/>
          </a:prstGeom>
        </p:spPr>
      </p:pic>
    </p:spTree>
    <p:extLst>
      <p:ext uri="{BB962C8B-B14F-4D97-AF65-F5344CB8AC3E}">
        <p14:creationId xmlns:p14="http://schemas.microsoft.com/office/powerpoint/2010/main" val="28623901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2519" r="13130"/>
          <a:stretch/>
        </p:blipFill>
        <p:spPr>
          <a:xfrm>
            <a:off x="569843" y="0"/>
            <a:ext cx="11277600" cy="6858000"/>
          </a:xfrm>
          <a:prstGeom prst="rect">
            <a:avLst/>
          </a:prstGeom>
        </p:spPr>
      </p:pic>
    </p:spTree>
    <p:extLst>
      <p:ext uri="{BB962C8B-B14F-4D97-AF65-F5344CB8AC3E}">
        <p14:creationId xmlns:p14="http://schemas.microsoft.com/office/powerpoint/2010/main" val="19002452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2175</TotalTime>
  <Words>763</Words>
  <Application>Microsoft Office PowerPoint</Application>
  <PresentationFormat>Widescreen</PresentationFormat>
  <Paragraphs>143</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SimSun-ExtB</vt:lpstr>
      <vt:lpstr>Arial Black</vt:lpstr>
      <vt:lpstr>Times New Roman</vt:lpstr>
      <vt:lpstr>Tw Cen MT</vt:lpstr>
      <vt:lpstr>Tw Cen MT Condensed</vt:lpstr>
      <vt:lpstr>Wingdings 3</vt:lpstr>
      <vt:lpstr>Integral</vt:lpstr>
      <vt:lpstr>Unit-ii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Performance Issues: </vt:lpstr>
      <vt:lpstr>Diverse Data Types Issues </vt:lpstr>
      <vt:lpstr>Data Mining Applications</vt:lpstr>
      <vt:lpstr>PowerPoint Presentation</vt:lpstr>
      <vt:lpstr>PowerPoint Presentation</vt:lpstr>
      <vt:lpstr> Data Mining Techniques Techniques of data mining can be defined by object-oriented and object-relational databases. </vt:lpstr>
      <vt:lpstr>PowerPoint Presentation</vt:lpstr>
      <vt:lpstr>Data Mining Tools </vt:lpstr>
      <vt:lpstr>Advantages of Data Mining </vt:lpstr>
      <vt:lpstr>Disadvantages of Data Mining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mining: Data mining is defined as procedure of extracting information from huge set of data. It is also known as mining knowledge from data.</vt:lpstr>
      <vt:lpstr>Data warehouse data: collection of data integrated from different sources with querying  data decision making on data. In Data warehouse ,data is stored in multidimensional structure(data cube) where each dimension is each attribute. </vt:lpstr>
      <vt:lpstr>TRADITIONAL DATABASE:  Each record is called as transaction(sales, flightbooking, userclicks on webpages. Each transaction has  transaction ID ,list other items m transaction king  transaction  from db,we can mine frequent patterns.</vt:lpstr>
      <vt:lpstr> DATA MINING FUNCTIONALITIES: </vt:lpstr>
      <vt:lpstr>2.Mining frequent patterns,association &amp;coreltions.</vt:lpstr>
      <vt:lpstr>3.Classification and regression analysis:</vt:lpstr>
      <vt:lpstr>Data preprocessing: The processing of transforming (convert) raw data into understandable format. </vt:lpstr>
      <vt:lpstr> Preprocessing in Data Mining:  Data preprocessing is a data mining technique which is used to transform the raw data in a useful and efficient format.  </vt:lpstr>
      <vt:lpstr>PowerPoint Presentation</vt:lpstr>
      <vt:lpstr>2.Data integration: The process of combining multiple sources into a single dataset. The data integration process is one of the main components in data management.  </vt:lpstr>
      <vt:lpstr>3. Data Reduction:  Since data mining is a technique that is used to handle huge amount of data. While working with huge volume of data, analysis became harder in such cases. In order to get rid of this, we uses data reduction technique. It aims to increase the storage efficiency and reduce data storage and analysis costs. </vt:lpstr>
      <vt:lpstr> 4. Data Transformation:  This step is taken in order to transform the data in appropriate forms suitable for mining process. This involves following ways: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dc:title>
  <dc:creator>Windows User</dc:creator>
  <cp:lastModifiedBy>Windows User</cp:lastModifiedBy>
  <cp:revision>67</cp:revision>
  <dcterms:created xsi:type="dcterms:W3CDTF">2022-03-18T04:58:23Z</dcterms:created>
  <dcterms:modified xsi:type="dcterms:W3CDTF">2022-06-07T08:07:23Z</dcterms:modified>
</cp:coreProperties>
</file>